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1"/>
  </p:sldMasterIdLst>
  <p:notesMasterIdLst>
    <p:notesMasterId r:id="rId50"/>
  </p:notesMasterIdLst>
  <p:sldIdLst>
    <p:sldId id="256" r:id="rId2"/>
    <p:sldId id="288" r:id="rId3"/>
    <p:sldId id="303" r:id="rId4"/>
    <p:sldId id="304" r:id="rId5"/>
    <p:sldId id="258" r:id="rId6"/>
    <p:sldId id="289" r:id="rId7"/>
    <p:sldId id="307" r:id="rId8"/>
    <p:sldId id="290" r:id="rId9"/>
    <p:sldId id="308" r:id="rId10"/>
    <p:sldId id="292" r:id="rId11"/>
    <p:sldId id="309" r:id="rId12"/>
    <p:sldId id="291" r:id="rId13"/>
    <p:sldId id="310" r:id="rId14"/>
    <p:sldId id="293" r:id="rId15"/>
    <p:sldId id="294" r:id="rId16"/>
    <p:sldId id="311" r:id="rId17"/>
    <p:sldId id="296" r:id="rId18"/>
    <p:sldId id="312" r:id="rId19"/>
    <p:sldId id="297" r:id="rId20"/>
    <p:sldId id="313" r:id="rId21"/>
    <p:sldId id="298" r:id="rId22"/>
    <p:sldId id="314" r:id="rId23"/>
    <p:sldId id="299" r:id="rId24"/>
    <p:sldId id="315" r:id="rId25"/>
    <p:sldId id="300" r:id="rId26"/>
    <p:sldId id="316" r:id="rId27"/>
    <p:sldId id="306" r:id="rId28"/>
    <p:sldId id="317" r:id="rId29"/>
    <p:sldId id="301" r:id="rId30"/>
    <p:sldId id="263" r:id="rId31"/>
    <p:sldId id="260" r:id="rId32"/>
    <p:sldId id="318" r:id="rId33"/>
    <p:sldId id="264" r:id="rId34"/>
    <p:sldId id="268" r:id="rId35"/>
    <p:sldId id="319" r:id="rId36"/>
    <p:sldId id="267" r:id="rId37"/>
    <p:sldId id="320" r:id="rId38"/>
    <p:sldId id="259" r:id="rId39"/>
    <p:sldId id="271" r:id="rId40"/>
    <p:sldId id="272" r:id="rId41"/>
    <p:sldId id="321" r:id="rId42"/>
    <p:sldId id="262" r:id="rId43"/>
    <p:sldId id="305" r:id="rId44"/>
    <p:sldId id="270" r:id="rId45"/>
    <p:sldId id="322" r:id="rId46"/>
    <p:sldId id="323" r:id="rId47"/>
    <p:sldId id="324" r:id="rId48"/>
    <p:sldId id="325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66"/>
    <a:srgbClr val="EAEAEA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77647" autoAdjust="0"/>
  </p:normalViewPr>
  <p:slideViewPr>
    <p:cSldViewPr>
      <p:cViewPr varScale="1">
        <p:scale>
          <a:sx n="64" d="100"/>
          <a:sy n="64" d="100"/>
        </p:scale>
        <p:origin x="1421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03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68AE56-2607-452A-817B-1AC9F1B7576C}" type="datetimeFigureOut">
              <a:rPr lang="it-IT" smtClean="0"/>
              <a:t>01/06/2024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56BA7-F410-423B-A965-B08468FE17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3785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56BA7-F410-423B-A965-B08468FE174D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247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56BA7-F410-423B-A965-B08468FE174D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7207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56BA7-F410-423B-A965-B08468FE174D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2267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C57BDC3-E9A1-4122-8F96-419DF2616868}" type="datetimeFigureOut">
              <a:rPr lang="it-IT" smtClean="0"/>
              <a:pPr/>
              <a:t>01/06/2024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4CA7A55-66D6-4FF5-81B1-1D64D8381C6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9814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7BDC3-E9A1-4122-8F96-419DF2616868}" type="datetimeFigureOut">
              <a:rPr lang="it-IT" smtClean="0"/>
              <a:pPr/>
              <a:t>01/06/2024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7A55-66D6-4FF5-81B1-1D64D8381C6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363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7BDC3-E9A1-4122-8F96-419DF2616868}" type="datetimeFigureOut">
              <a:rPr lang="it-IT" smtClean="0"/>
              <a:pPr/>
              <a:t>01/06/2024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7A55-66D6-4FF5-81B1-1D64D8381C6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1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7BDC3-E9A1-4122-8F96-419DF2616868}" type="datetimeFigureOut">
              <a:rPr lang="it-IT" smtClean="0"/>
              <a:pPr/>
              <a:t>01/06/2024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7A55-66D6-4FF5-81B1-1D64D8381C6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851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C57BDC3-E9A1-4122-8F96-419DF2616868}" type="datetimeFigureOut">
              <a:rPr lang="it-IT" smtClean="0"/>
              <a:pPr/>
              <a:t>01/06/2024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4CA7A55-66D6-4FF5-81B1-1D64D8381C6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2699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7BDC3-E9A1-4122-8F96-419DF2616868}" type="datetimeFigureOut">
              <a:rPr lang="it-IT" smtClean="0"/>
              <a:pPr/>
              <a:t>01/06/2024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7A55-66D6-4FF5-81B1-1D64D8381C6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2810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7BDC3-E9A1-4122-8F96-419DF2616868}" type="datetimeFigureOut">
              <a:rPr lang="it-IT" smtClean="0"/>
              <a:pPr/>
              <a:t>01/06/2024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7A55-66D6-4FF5-81B1-1D64D8381C6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680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7BDC3-E9A1-4122-8F96-419DF2616868}" type="datetimeFigureOut">
              <a:rPr lang="it-IT" smtClean="0"/>
              <a:pPr/>
              <a:t>01/06/2024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7A55-66D6-4FF5-81B1-1D64D8381C6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9908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7BDC3-E9A1-4122-8F96-419DF2616868}" type="datetimeFigureOut">
              <a:rPr lang="it-IT" smtClean="0"/>
              <a:pPr/>
              <a:t>01/06/2024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7A55-66D6-4FF5-81B1-1D64D8381C6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7529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CC57BDC3-E9A1-4122-8F96-419DF2616868}" type="datetimeFigureOut">
              <a:rPr lang="it-IT" smtClean="0"/>
              <a:pPr/>
              <a:t>01/06/2024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94CA7A55-66D6-4FF5-81B1-1D64D8381C6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96368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CC57BDC3-E9A1-4122-8F96-419DF2616868}" type="datetimeFigureOut">
              <a:rPr lang="it-IT" smtClean="0"/>
              <a:pPr/>
              <a:t>01/06/2024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94CA7A55-66D6-4FF5-81B1-1D64D8381C6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22607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C57BDC3-E9A1-4122-8F96-419DF2616868}" type="datetimeFigureOut">
              <a:rPr lang="it-IT" smtClean="0"/>
              <a:pPr/>
              <a:t>01/06/2024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4CA7A55-66D6-4FF5-81B1-1D64D8381C6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2090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594">
          <p15:clr>
            <a:srgbClr val="F26B43"/>
          </p15:clr>
        </p15:guide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it.wikipedia.org/wiki/Numero_intero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cusjunior.it/scuola/matematica/proprieta-addizione/" TargetMode="External"/><Relationship Id="rId2" Type="http://schemas.openxmlformats.org/officeDocument/2006/relationships/hyperlink" Target="https://www.focusjunior.it/scuola/matematica/proprieta-moltiplicazion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 descr="technical-ppt-background-images-hd-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86" y="0"/>
            <a:ext cx="9144000" cy="68580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0"/>
          </a:gradFill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619672" y="2193251"/>
            <a:ext cx="6822757" cy="2094130"/>
          </a:xfrm>
        </p:spPr>
        <p:txBody>
          <a:bodyPr>
            <a:normAutofit fontScale="90000"/>
          </a:bodyPr>
          <a:lstStyle/>
          <a:p>
            <a:br>
              <a:rPr lang="it-IT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it-IT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10.2.2A-PON FSE 10.2.2°-FSEPON-CA-2024-403</a:t>
            </a:r>
            <a:br>
              <a:rPr lang="it-IT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br>
              <a:rPr lang="it-IT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it-IT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Titolo Progetto:</a:t>
            </a:r>
            <a:br>
              <a:rPr lang="it-IT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it-IT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it-IT" sz="2800" b="1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Insieme per un successo formativo! </a:t>
            </a:r>
            <a:br>
              <a:rPr lang="it-IT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it-IT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275856" y="4664749"/>
            <a:ext cx="3744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Gli alunni presentano il modulo</a:t>
            </a: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979712" y="5223556"/>
            <a:ext cx="5976664" cy="47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1" u="none" strike="noStrike" cap="small" normalizeH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Stout" pitchFamily="18" charset="0"/>
                <a:ea typeface="Calibri" pitchFamily="34" charset="0"/>
                <a:cs typeface="Times New Roman" pitchFamily="18" charset="0"/>
              </a:rPr>
              <a:t>“LA MIA MATEMATICA"</a:t>
            </a:r>
            <a:endParaRPr kumimoji="0" lang="it-IT" b="0" i="0" u="none" strike="noStrike" cap="small" normalizeH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 Stout" pitchFamily="18" charset="0"/>
              <a:cs typeface="Arial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494165" y="1484784"/>
            <a:ext cx="6948264" cy="461665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cap="small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 Semibold" pitchFamily="2" charset="0"/>
                <a:ea typeface="Verdana" pitchFamily="34" charset="0"/>
                <a:cs typeface="Verdana" pitchFamily="34" charset="0"/>
              </a:rPr>
              <a:t>DIREZIONE DIDATTICA II°  CIRCOLO -  SARNO</a:t>
            </a:r>
          </a:p>
        </p:txBody>
      </p:sp>
      <p:sp>
        <p:nvSpPr>
          <p:cNvPr id="8" name="Rettangolo 7"/>
          <p:cNvSpPr/>
          <p:nvPr/>
        </p:nvSpPr>
        <p:spPr>
          <a:xfrm>
            <a:off x="1979712" y="6041208"/>
            <a:ext cx="71642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…a cura della  Tutor Maestra Antonella ROBUSTELLII </a:t>
            </a:r>
          </a:p>
          <a:p>
            <a:pPr algn="ctr"/>
            <a:r>
              <a:rPr lang="it-IT" sz="1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dell’Esperto Prof. Eugenio VICINANZA</a:t>
            </a:r>
            <a:endParaRPr lang="it-IT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95C2A08-79C5-85C3-3DF1-73A290D7B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043" y="329830"/>
            <a:ext cx="7344024" cy="10014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53C7B8-7DD3-1944-BB93-6E4A8F14F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834" y="382385"/>
            <a:ext cx="4961334" cy="526335"/>
          </a:xfrm>
        </p:spPr>
        <p:txBody>
          <a:bodyPr>
            <a:normAutofit fontScale="90000"/>
          </a:bodyPr>
          <a:lstStyle/>
          <a:p>
            <a:r>
              <a:rPr lang="it-IT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BASTA USARE CARTA E PENNA PER MOLTIPLICARE!!!!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52D57F-472F-B454-99C7-2AF0DFA286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8758" y="2060848"/>
            <a:ext cx="7449665" cy="4536504"/>
          </a:xfrm>
        </p:spPr>
        <p:txBody>
          <a:bodyPr>
            <a:normAutofit fontScale="77500" lnSpcReduction="2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MOLTIPLICAZIONE A DUE CIFRE ….A MENTE!!!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es. vogliamo moltiplicare: </a:t>
            </a:r>
            <a:r>
              <a:rPr lang="it-IT" sz="26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</a:t>
            </a:r>
            <a:r>
              <a:rPr lang="it-IT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lang="it-IT" sz="2600" dirty="0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</a:t>
            </a:r>
            <a:r>
              <a:rPr lang="it-IT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come si procede:</a:t>
            </a:r>
          </a:p>
          <a:p>
            <a:pPr marL="342900" lvl="0" indent="-342900">
              <a:buFont typeface="+mj-lt"/>
              <a:buAutoNum type="alphaLcParenR"/>
            </a:pPr>
            <a:r>
              <a:rPr lang="it-IT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moltiplicano tra loro le </a:t>
            </a:r>
            <a:r>
              <a:rPr lang="it-IT" sz="26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decine</a:t>
            </a:r>
            <a:r>
              <a:rPr lang="it-IT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un fattore con le </a:t>
            </a:r>
            <a:r>
              <a:rPr lang="it-IT" sz="26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decine</a:t>
            </a:r>
            <a:r>
              <a:rPr lang="it-IT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dell’altro fattore. Poi si moltiplicano le </a:t>
            </a:r>
            <a:r>
              <a:rPr lang="it-IT" sz="2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unità</a:t>
            </a:r>
            <a:r>
              <a:rPr lang="it-IT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tra di loro. Si scrivono i due risultati lasciando uno spazio. Quindi avremo: </a:t>
            </a:r>
            <a:r>
              <a:rPr lang="it-IT" sz="2600" dirty="0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it-IT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it-IT" sz="2600" dirty="0">
                <a:effectLst/>
                <a:highlight>
                  <a:srgbClr val="A9A9A9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it-IT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342900" lvl="0" indent="-342900">
              <a:buFont typeface="+mj-lt"/>
              <a:buAutoNum type="alphaLcParenR"/>
            </a:pPr>
            <a:r>
              <a:rPr lang="it-IT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saper la cifra centrale, si procede in questa maniera: si moltiplicano le </a:t>
            </a:r>
            <a:r>
              <a:rPr lang="it-IT" sz="26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decine</a:t>
            </a:r>
            <a:r>
              <a:rPr lang="it-IT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un fattore con le </a:t>
            </a:r>
            <a:r>
              <a:rPr lang="it-IT" sz="2600" dirty="0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unità</a:t>
            </a:r>
            <a:r>
              <a:rPr lang="it-IT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dell’altro fattore. Quindi avremo: 2x1= 2   e 3x1= 3  . questi due risultati si </a:t>
            </a:r>
            <a:r>
              <a:rPr lang="it-IT" sz="2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sommano</a:t>
            </a:r>
            <a:r>
              <a:rPr lang="it-IT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sarà la cifra centrale tra 6 e 1. </a:t>
            </a:r>
          </a:p>
          <a:p>
            <a:pPr marL="0" indent="0">
              <a:buNone/>
            </a:pPr>
            <a:endParaRPr lang="it-IT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Quindi 21x31= 651 </a:t>
            </a:r>
          </a:p>
          <a:p>
            <a:pPr marL="0" indent="0">
              <a:buNone/>
            </a:pPr>
            <a:r>
              <a:rPr lang="it-IT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it-IT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Caso particolare: </a:t>
            </a:r>
            <a:r>
              <a:rPr lang="it-IT" sz="2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43x21 </a:t>
            </a:r>
            <a:endParaRPr lang="it-IT" sz="2300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46C8359-12A6-C47E-77D8-F70B307B7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2834" y="1124744"/>
            <a:ext cx="4529286" cy="86409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sz="2400" dirty="0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ABBIAMO UN CERVELLO (ANCHE SE ANCORA PICCOLO) USIAMOLO!!!!!</a:t>
            </a:r>
            <a:endParaRPr lang="it-IT" sz="2400" dirty="0">
              <a:highlight>
                <a:srgbClr val="00FFFF"/>
              </a:highlight>
            </a:endParaRPr>
          </a:p>
        </p:txBody>
      </p:sp>
      <p:pic>
        <p:nvPicPr>
          <p:cNvPr id="5" name="Immagine 4" descr="Cervello, Motivazione, Attività Mentale">
            <a:extLst>
              <a:ext uri="{FF2B5EF4-FFF2-40B4-BE49-F238E27FC236}">
                <a16:creationId xmlns:a16="http://schemas.microsoft.com/office/drawing/2014/main" id="{F5CCFE16-59E5-851A-8A06-6B1C82DF9A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-125369"/>
            <a:ext cx="1545010" cy="21862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7449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3A720953-3239-C90C-619A-A892B44EC2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-403812"/>
            <a:ext cx="3600400" cy="5303128"/>
          </a:xfr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79DCF22A-B79B-49FC-8891-FC34171E8E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10" y="620687"/>
            <a:ext cx="3881434" cy="6061513"/>
          </a:xfrm>
        </p:spPr>
      </p:pic>
    </p:spTree>
    <p:extLst>
      <p:ext uri="{BB962C8B-B14F-4D97-AF65-F5344CB8AC3E}">
        <p14:creationId xmlns:p14="http://schemas.microsoft.com/office/powerpoint/2010/main" val="4159497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A33DE7-22E3-3575-AED6-0CACDCFEB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8" y="382385"/>
            <a:ext cx="5361434" cy="1246415"/>
          </a:xfrm>
        </p:spPr>
        <p:txBody>
          <a:bodyPr>
            <a:normAutofit/>
          </a:bodyPr>
          <a:lstStyle/>
          <a:p>
            <a:r>
              <a:rPr lang="it-IT" sz="2800" b="1" dirty="0">
                <a:solidFill>
                  <a:srgbClr val="FFFF00"/>
                </a:solidFill>
                <a:effectLst/>
                <a:highlight>
                  <a:srgbClr val="FF00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OPERAZIONI….GRATTA E VINC</a:t>
            </a:r>
            <a:r>
              <a:rPr lang="it-IT" sz="2800" dirty="0">
                <a:solidFill>
                  <a:srgbClr val="FFFF00"/>
                </a:solidFill>
                <a:effectLst/>
                <a:highlight>
                  <a:srgbClr val="FF00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it-IT" sz="2800" dirty="0">
                <a:solidFill>
                  <a:srgbClr val="00B0F0"/>
                </a:solidFill>
                <a:effectLst/>
                <a:highlight>
                  <a:srgbClr val="FF00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it-IT" sz="2800" dirty="0">
                <a:solidFill>
                  <a:srgbClr val="00B0F0"/>
                </a:solidFill>
                <a:effectLst/>
                <a:highlight>
                  <a:srgbClr val="FF00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it-IT" sz="2800" dirty="0">
                <a:solidFill>
                  <a:srgbClr val="00B0F0"/>
                </a:solidFill>
                <a:effectLst/>
                <a:highlight>
                  <a:srgbClr val="FF00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800" i="1" dirty="0">
                <a:solidFill>
                  <a:srgbClr val="00B0F0"/>
                </a:solidFill>
                <a:effectLst/>
                <a:highlight>
                  <a:srgbClr val="FF00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 MATEMATICA STRANA!!!!</a:t>
            </a:r>
            <a:endParaRPr lang="it-IT" sz="2800" i="1" dirty="0">
              <a:solidFill>
                <a:srgbClr val="00B0F0"/>
              </a:solidFill>
              <a:highlight>
                <a:srgbClr val="FF0000"/>
              </a:highlight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A562C90-1677-0370-43A1-EA4C54255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05955"/>
            <a:ext cx="1656184" cy="1690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8C42E5A-4F92-1ED8-5F0F-826063CDDD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23767"/>
            <a:ext cx="3816424" cy="4218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0634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E007F3FE-F554-9B85-2A12-70215FFB17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8640"/>
            <a:ext cx="3816424" cy="4608512"/>
          </a:xfr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47149867-9D6E-DF3F-FB24-1698B51FF8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82" y="1191849"/>
            <a:ext cx="4061290" cy="5415053"/>
          </a:xfrm>
        </p:spPr>
      </p:pic>
    </p:spTree>
    <p:extLst>
      <p:ext uri="{BB962C8B-B14F-4D97-AF65-F5344CB8AC3E}">
        <p14:creationId xmlns:p14="http://schemas.microsoft.com/office/powerpoint/2010/main" val="960567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A33DE7-22E3-3575-AED6-0CACDCFEB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8" y="382385"/>
            <a:ext cx="5361434" cy="1246415"/>
          </a:xfrm>
        </p:spPr>
        <p:txBody>
          <a:bodyPr>
            <a:normAutofit/>
          </a:bodyPr>
          <a:lstStyle/>
          <a:p>
            <a:r>
              <a:rPr lang="it-IT" sz="2800" b="1" dirty="0">
                <a:solidFill>
                  <a:srgbClr val="FFFF00"/>
                </a:solidFill>
                <a:effectLst/>
                <a:highlight>
                  <a:srgbClr val="FF00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OPERAZIONI….GRATTA E VINC</a:t>
            </a:r>
            <a:r>
              <a:rPr lang="it-IT" sz="2800" dirty="0">
                <a:solidFill>
                  <a:srgbClr val="FFFF00"/>
                </a:solidFill>
                <a:effectLst/>
                <a:highlight>
                  <a:srgbClr val="FF00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it-IT" sz="2800" dirty="0">
                <a:solidFill>
                  <a:srgbClr val="00B0F0"/>
                </a:solidFill>
                <a:effectLst/>
                <a:highlight>
                  <a:srgbClr val="FF00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it-IT" sz="2800" dirty="0">
                <a:solidFill>
                  <a:srgbClr val="00B0F0"/>
                </a:solidFill>
                <a:effectLst/>
                <a:highlight>
                  <a:srgbClr val="FF00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it-IT" sz="2800" dirty="0">
                <a:solidFill>
                  <a:srgbClr val="00B0F0"/>
                </a:solidFill>
                <a:effectLst/>
                <a:highlight>
                  <a:srgbClr val="FF00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800" i="1" dirty="0">
                <a:solidFill>
                  <a:srgbClr val="00B0F0"/>
                </a:solidFill>
                <a:effectLst/>
                <a:highlight>
                  <a:srgbClr val="FF00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 MATEMATICA STRANA!!!!</a:t>
            </a:r>
            <a:endParaRPr lang="it-IT" sz="2800" i="1" dirty="0">
              <a:solidFill>
                <a:srgbClr val="00B0F0"/>
              </a:solidFill>
              <a:highlight>
                <a:srgbClr val="FF0000"/>
              </a:highlight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A562C90-1677-0370-43A1-EA4C54255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05955"/>
            <a:ext cx="1656184" cy="1690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19D0A48D-08B7-E860-9EEE-F2D0CECE22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24" y="1883470"/>
            <a:ext cx="4713882" cy="47138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7522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A33DE7-22E3-3575-AED6-0CACDCFEB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8" y="382385"/>
            <a:ext cx="5361434" cy="1246415"/>
          </a:xfrm>
        </p:spPr>
        <p:txBody>
          <a:bodyPr>
            <a:normAutofit/>
          </a:bodyPr>
          <a:lstStyle/>
          <a:p>
            <a:r>
              <a:rPr lang="it-IT" sz="2800" b="1" dirty="0">
                <a:solidFill>
                  <a:srgbClr val="FFFF00"/>
                </a:solidFill>
                <a:effectLst/>
                <a:highlight>
                  <a:srgbClr val="FF00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OPERAZIONI….GRATTA E VINC</a:t>
            </a:r>
            <a:r>
              <a:rPr lang="it-IT" sz="2800" dirty="0">
                <a:solidFill>
                  <a:srgbClr val="FFFF00"/>
                </a:solidFill>
                <a:effectLst/>
                <a:highlight>
                  <a:srgbClr val="FF00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it-IT" sz="2800" dirty="0">
                <a:solidFill>
                  <a:srgbClr val="00B0F0"/>
                </a:solidFill>
                <a:effectLst/>
                <a:highlight>
                  <a:srgbClr val="FF00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it-IT" sz="2800" dirty="0">
                <a:solidFill>
                  <a:srgbClr val="00B0F0"/>
                </a:solidFill>
                <a:effectLst/>
                <a:highlight>
                  <a:srgbClr val="FF00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it-IT" sz="2800" dirty="0">
                <a:solidFill>
                  <a:srgbClr val="00B0F0"/>
                </a:solidFill>
                <a:effectLst/>
                <a:highlight>
                  <a:srgbClr val="FF00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800" i="1" dirty="0">
                <a:solidFill>
                  <a:srgbClr val="00B0F0"/>
                </a:solidFill>
                <a:effectLst/>
                <a:highlight>
                  <a:srgbClr val="FF00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 MATEMATICA STRANA!!!!</a:t>
            </a:r>
            <a:endParaRPr lang="it-IT" sz="2800" i="1" dirty="0">
              <a:solidFill>
                <a:srgbClr val="00B0F0"/>
              </a:solidFill>
              <a:highlight>
                <a:srgbClr val="FF0000"/>
              </a:highlight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A562C90-1677-0370-43A1-EA4C54255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05955"/>
            <a:ext cx="1656184" cy="1690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4353B9D-6008-639A-04B9-2BF04914EE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190953"/>
            <a:ext cx="4320479" cy="42846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4362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FAF7B5B6-BD01-E1C6-396B-6234864C64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1729"/>
            <a:ext cx="3312368" cy="4416491"/>
          </a:xfrm>
        </p:spPr>
      </p:pic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0901F031-EEC7-FCBE-1B48-0C174E9E2F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856" y="1484784"/>
            <a:ext cx="3639890" cy="4853186"/>
          </a:xfrm>
        </p:spPr>
      </p:pic>
    </p:spTree>
    <p:extLst>
      <p:ext uri="{BB962C8B-B14F-4D97-AF65-F5344CB8AC3E}">
        <p14:creationId xmlns:p14="http://schemas.microsoft.com/office/powerpoint/2010/main" val="2864759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1A61BB-F801-7404-79E2-0253391D1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762" y="381001"/>
            <a:ext cx="7566738" cy="1235359"/>
          </a:xfrm>
        </p:spPr>
        <p:txBody>
          <a:bodyPr>
            <a:normAutofit/>
          </a:bodyPr>
          <a:lstStyle/>
          <a:p>
            <a:r>
              <a:rPr lang="it-IT" sz="2800" dirty="0"/>
              <a:t>                     </a:t>
            </a:r>
            <a:br>
              <a:rPr lang="it-IT" sz="2800" dirty="0"/>
            </a:br>
            <a:r>
              <a:rPr lang="it-IT" sz="2800" dirty="0"/>
              <a:t>                     </a:t>
            </a:r>
            <a:r>
              <a:rPr lang="it-IT" sz="2800" dirty="0">
                <a:highlight>
                  <a:srgbClr val="00FFFF"/>
                </a:highlight>
              </a:rPr>
              <a:t>Q U A D R A T I   M A G I C </a:t>
            </a:r>
            <a:r>
              <a:rPr lang="it-IT" sz="2800" dirty="0"/>
              <a:t>I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D371C53-59DD-0688-745B-C77EFD8FD0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1832" y="1988840"/>
            <a:ext cx="3774184" cy="4488159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it-IT" sz="2100" dirty="0"/>
              <a:t>Un quadrato magico è una disposizione di </a:t>
            </a:r>
            <a:r>
              <a:rPr lang="it-IT" sz="2100" dirty="0">
                <a:hlinkClick r:id="rId2" tooltip="Numero intero"/>
              </a:rPr>
              <a:t>numeri interi</a:t>
            </a:r>
            <a:r>
              <a:rPr lang="it-IT" sz="2100" dirty="0"/>
              <a:t> in cui siano rispettate due condizioni: i numeri siano tutti diversi tra loro e la somma dei numeri presenti in ogni riga, in ogni colonna, e in entrambe le diagonali, dia sempre lo stesso risultati. Tale numero si chiama “chiave” o "costante magica" del quadrato. </a:t>
            </a:r>
          </a:p>
          <a:p>
            <a:pPr marL="0" indent="0" algn="just">
              <a:buNone/>
            </a:pPr>
            <a:endParaRPr lang="it-IT" sz="2100" dirty="0"/>
          </a:p>
          <a:p>
            <a:pPr marL="0" indent="0" algn="just">
              <a:buNone/>
            </a:pPr>
            <a:r>
              <a:rPr lang="it-IT" sz="2100" dirty="0">
                <a:highlight>
                  <a:srgbClr val="FFFF00"/>
                </a:highlight>
              </a:rPr>
              <a:t>Si parte dalla riga, dalla colonna o diagonale dove ci sono 2 numeri.</a:t>
            </a:r>
          </a:p>
          <a:p>
            <a:pPr marL="0" indent="0" algn="just">
              <a:buNone/>
            </a:pPr>
            <a:r>
              <a:rPr lang="it-IT" sz="2100" dirty="0"/>
              <a:t> </a:t>
            </a:r>
          </a:p>
          <a:p>
            <a:pPr marL="0" indent="0" algn="just">
              <a:buNone/>
            </a:pPr>
            <a:r>
              <a:rPr lang="it-IT" sz="2100" dirty="0">
                <a:highlight>
                  <a:srgbClr val="00FFFF"/>
                </a:highlight>
              </a:rPr>
              <a:t>Ottimo esercizio per allenarsi con addizioni e/o sottrazioni</a:t>
            </a:r>
            <a:r>
              <a:rPr lang="it-IT" dirty="0">
                <a:highlight>
                  <a:srgbClr val="00FFFF"/>
                </a:highlight>
              </a:rPr>
              <a:t>.</a:t>
            </a:r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83BF6C5-FBB4-61A4-36A3-222556DDA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94144"/>
            <a:ext cx="1022216" cy="1022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75A46C0-650F-421F-FA42-FDBC7BCEC4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324" y="350846"/>
            <a:ext cx="917914" cy="917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25470BDA-EE78-E722-0B9E-A7946C2335CE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647" y="1844824"/>
            <a:ext cx="3486853" cy="45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038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349EDC21-6205-1038-A6E0-93A130644D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393" y="188640"/>
            <a:ext cx="3809407" cy="5079209"/>
          </a:xfr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E57FCB0-EF8C-C75E-078F-6E4821B29C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4606455" cy="4886881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154FDD6-9DAA-5EF4-C39B-739F86FF38D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0661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E8CA5B-5EDF-EF66-23C5-DE38F6758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656" y="260648"/>
            <a:ext cx="7057678" cy="180020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2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QUANTI QUADRATI VEDI??</a:t>
            </a:r>
            <a:b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modo per sviluppare “l’occhio” della mente e vedere dove altri non vedono!! </a:t>
            </a:r>
            <a:b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Infatti la sfida è sia </a:t>
            </a:r>
            <a:r>
              <a:rPr lang="it-IT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ottica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che </a:t>
            </a:r>
            <a:r>
              <a:rPr lang="it-IT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cerebrale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ma coinvolge anche abilità quali capacità di </a:t>
            </a:r>
            <a:r>
              <a:rPr lang="it-IT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concentrazione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e </a:t>
            </a:r>
            <a:r>
              <a:rPr lang="it-IT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ragionamento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.!</a:t>
            </a:r>
            <a:br>
              <a:rPr lang="it-IT" dirty="0"/>
            </a:br>
            <a:endParaRPr lang="it-IT" dirty="0"/>
          </a:p>
        </p:txBody>
      </p:sp>
      <p:pic>
        <p:nvPicPr>
          <p:cNvPr id="3" name="Immagine 2" descr="figura">
            <a:extLst>
              <a:ext uri="{FF2B5EF4-FFF2-40B4-BE49-F238E27FC236}">
                <a16:creationId xmlns:a16="http://schemas.microsoft.com/office/drawing/2014/main" id="{18E152D3-5553-3533-C0D9-A40D55280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13" y="2348880"/>
            <a:ext cx="5578972" cy="1672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 descr="figura">
            <a:extLst>
              <a:ext uri="{FF2B5EF4-FFF2-40B4-BE49-F238E27FC236}">
                <a16:creationId xmlns:a16="http://schemas.microsoft.com/office/drawing/2014/main" id="{8B339742-1709-E84E-4886-C7D388B6D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4312550"/>
            <a:ext cx="5483855" cy="22848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7758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E6652F-6487-C6D2-ECCA-E7B6912FA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-243408"/>
            <a:ext cx="4464496" cy="1512168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it-IT" sz="2800" b="1" dirty="0">
                <a:highlight>
                  <a:srgbClr val="000080"/>
                </a:highlight>
                <a:latin typeface="Georgia Pro Black" panose="02040A02050405020203" pitchFamily="18" charset="0"/>
              </a:rPr>
              <a:t>GRUPPO CLASSE: </a:t>
            </a:r>
            <a:br>
              <a:rPr lang="it-IT" sz="2800" b="1" dirty="0"/>
            </a:br>
            <a:r>
              <a:rPr lang="it-IT" sz="2800" b="1" dirty="0"/>
              <a:t>     </a:t>
            </a:r>
            <a:r>
              <a:rPr lang="it-IT" sz="2800" b="1" dirty="0">
                <a:solidFill>
                  <a:srgbClr val="FF0000"/>
                </a:solidFill>
              </a:rPr>
              <a:t>3 A</a:t>
            </a:r>
            <a:r>
              <a:rPr lang="it-IT" sz="3200" b="1" cap="none" dirty="0">
                <a:solidFill>
                  <a:srgbClr val="FF0000"/>
                </a:solidFill>
              </a:rPr>
              <a:t> e </a:t>
            </a:r>
            <a:r>
              <a:rPr lang="it-IT" sz="2800" b="1" dirty="0">
                <a:solidFill>
                  <a:srgbClr val="FF0000"/>
                </a:solidFill>
              </a:rPr>
              <a:t>3 B</a:t>
            </a:r>
          </a:p>
        </p:txBody>
      </p:sp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1A875184-93A5-6029-0BEC-B0EC6E6EF7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4199126"/>
              </p:ext>
            </p:extLst>
          </p:nvPr>
        </p:nvGraphicFramePr>
        <p:xfrm>
          <a:off x="5423534" y="1628799"/>
          <a:ext cx="3468946" cy="50405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68946">
                  <a:extLst>
                    <a:ext uri="{9D8B030D-6E8A-4147-A177-3AD203B41FA5}">
                      <a16:colId xmlns:a16="http://schemas.microsoft.com/office/drawing/2014/main" val="639323023"/>
                    </a:ext>
                  </a:extLst>
                </a:gridCol>
              </a:tblGrid>
              <a:tr h="4919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effectLst/>
                        </a:rPr>
                        <a:t>13   FERRENTINO    DAFNE MARIA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84379"/>
                  </a:ext>
                </a:extLst>
              </a:tr>
              <a:tr h="3886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effectLst/>
                        </a:rPr>
                        <a:t>14   GAITO	          FEDERICO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819766"/>
                  </a:ext>
                </a:extLst>
              </a:tr>
              <a:tr h="4004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effectLst/>
                        </a:rPr>
                        <a:t>15   LOMBARDI    FRANCESCO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9306729"/>
                  </a:ext>
                </a:extLst>
              </a:tr>
              <a:tr h="3886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effectLst/>
                        </a:rPr>
                        <a:t>16   MANCINO</a:t>
                      </a:r>
                      <a:r>
                        <a:rPr lang="it-IT" sz="1400" baseline="0" dirty="0">
                          <a:effectLst/>
                        </a:rPr>
                        <a:t>   </a:t>
                      </a:r>
                      <a:r>
                        <a:rPr lang="it-IT" sz="1400" dirty="0">
                          <a:effectLst/>
                        </a:rPr>
                        <a:t> FEDERICA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210589"/>
                  </a:ext>
                </a:extLst>
              </a:tr>
              <a:tr h="3886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effectLst/>
                        </a:rPr>
                        <a:t>17   MONTORO      PAOLO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823534"/>
                  </a:ext>
                </a:extLst>
              </a:tr>
              <a:tr h="3886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effectLst/>
                        </a:rPr>
                        <a:t>18   PAPPACENA     ALFREDO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990081"/>
                  </a:ext>
                </a:extLst>
              </a:tr>
              <a:tr h="3886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effectLst/>
                        </a:rPr>
                        <a:t>19   PAPPACENA     GIOIA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9917527"/>
                  </a:ext>
                </a:extLst>
              </a:tr>
              <a:tr h="4435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effectLst/>
                        </a:rPr>
                        <a:t>20   SERAFINO</a:t>
                      </a:r>
                      <a:r>
                        <a:rPr lang="it-IT" sz="1400" baseline="0" dirty="0">
                          <a:effectLst/>
                        </a:rPr>
                        <a:t>        </a:t>
                      </a:r>
                      <a:r>
                        <a:rPr lang="it-IT" sz="1400" dirty="0">
                          <a:effectLst/>
                        </a:rPr>
                        <a:t> FRANCESCO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82242"/>
                  </a:ext>
                </a:extLst>
              </a:tr>
              <a:tr h="3886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effectLst/>
                        </a:rPr>
                        <a:t>21   SIRICA	      FRANCESCO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387773"/>
                  </a:ext>
                </a:extLst>
              </a:tr>
              <a:tr h="3886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effectLst/>
                        </a:rPr>
                        <a:t>22   SORRENTINO   CHIARA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127503"/>
                  </a:ext>
                </a:extLst>
              </a:tr>
              <a:tr h="4919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effectLst/>
                        </a:rPr>
                        <a:t>23   SQUILLANTE    ALISON GIOIA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134274"/>
                  </a:ext>
                </a:extLst>
              </a:tr>
              <a:tr h="4919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effectLst/>
                        </a:rPr>
                        <a:t>24   VAGITO 	  GIUSEPPE CARLO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457922"/>
                  </a:ext>
                </a:extLst>
              </a:tr>
            </a:tbl>
          </a:graphicData>
        </a:graphic>
      </p:graphicFrame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CF33ECD9-90F4-5154-0097-B732B671BA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022470"/>
              </p:ext>
            </p:extLst>
          </p:nvPr>
        </p:nvGraphicFramePr>
        <p:xfrm>
          <a:off x="899592" y="1700804"/>
          <a:ext cx="3672408" cy="51571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72408">
                  <a:extLst>
                    <a:ext uri="{9D8B030D-6E8A-4147-A177-3AD203B41FA5}">
                      <a16:colId xmlns:a16="http://schemas.microsoft.com/office/drawing/2014/main" val="2094015122"/>
                    </a:ext>
                  </a:extLst>
                </a:gridCol>
              </a:tblGrid>
              <a:tr h="4227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effectLst/>
                        </a:rPr>
                        <a:t>1     ALTIERI	    CARLO PIO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220835"/>
                  </a:ext>
                </a:extLst>
              </a:tr>
              <a:tr h="4227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effectLst/>
                        </a:rPr>
                        <a:t>2     ALTOMARE</a:t>
                      </a:r>
                      <a:r>
                        <a:rPr lang="it-IT" sz="1400" baseline="0" dirty="0">
                          <a:effectLst/>
                        </a:rPr>
                        <a:t>      </a:t>
                      </a:r>
                      <a:r>
                        <a:rPr lang="it-IT" sz="1400" dirty="0">
                          <a:effectLst/>
                        </a:rPr>
                        <a:t>DAMIANO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645290"/>
                  </a:ext>
                </a:extLst>
              </a:tr>
              <a:tr h="4227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effectLst/>
                        </a:rPr>
                        <a:t>3     BUONAIUTO    GIUSEPPE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157454"/>
                  </a:ext>
                </a:extLst>
              </a:tr>
              <a:tr h="4227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effectLst/>
                        </a:rPr>
                        <a:t>4     CAIAZZA	     MIRKO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4201644"/>
                  </a:ext>
                </a:extLst>
              </a:tr>
              <a:tr h="4227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effectLst/>
                        </a:rPr>
                        <a:t>5     D'ANGELO      GAIA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94001"/>
                  </a:ext>
                </a:extLst>
              </a:tr>
              <a:tr h="4227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effectLst/>
                        </a:rPr>
                        <a:t>6     DADESS	    MARIAM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4920"/>
                  </a:ext>
                </a:extLst>
              </a:tr>
              <a:tr h="4227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effectLst/>
                        </a:rPr>
                        <a:t>7     DE FILIPPO</a:t>
                      </a:r>
                      <a:r>
                        <a:rPr lang="it-IT" sz="1400" baseline="0" dirty="0">
                          <a:effectLst/>
                        </a:rPr>
                        <a:t>   </a:t>
                      </a:r>
                      <a:r>
                        <a:rPr lang="it-IT" sz="1400" dirty="0">
                          <a:effectLst/>
                        </a:rPr>
                        <a:t>  EDUARDO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021001"/>
                  </a:ext>
                </a:extLst>
              </a:tr>
              <a:tr h="4227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effectLst/>
                        </a:rPr>
                        <a:t>8     DE LIGIO	   FEDERICA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712630"/>
                  </a:ext>
                </a:extLst>
              </a:tr>
              <a:tr h="507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effectLst/>
                        </a:rPr>
                        <a:t>9     DI MAIO	 BENEDETTA PIA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371949"/>
                  </a:ext>
                </a:extLst>
              </a:tr>
              <a:tr h="4227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effectLst/>
                        </a:rPr>
                        <a:t>10   ESPOSITO	   ENRICO PIO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7165156"/>
                  </a:ext>
                </a:extLst>
              </a:tr>
              <a:tr h="4227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effectLst/>
                        </a:rPr>
                        <a:t>11   ESPOSITO	   FATIMA PIA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710171"/>
                  </a:ext>
                </a:extLst>
              </a:tr>
              <a:tr h="4227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effectLst/>
                        </a:rPr>
                        <a:t>12   ESPOSITO	   MARIANNA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22639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8827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5106B09B-F8A7-4252-7459-664D175072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49819"/>
            <a:ext cx="3752638" cy="5219541"/>
          </a:xfr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5F9B05A5-43E9-DC56-5F1B-A1B34DF0C2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0647"/>
            <a:ext cx="3938762" cy="4618795"/>
          </a:xfrm>
        </p:spPr>
      </p:pic>
    </p:spTree>
    <p:extLst>
      <p:ext uri="{BB962C8B-B14F-4D97-AF65-F5344CB8AC3E}">
        <p14:creationId xmlns:p14="http://schemas.microsoft.com/office/powerpoint/2010/main" val="1256612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E8CA5B-5EDF-EF66-23C5-DE38F6758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768" y="260648"/>
            <a:ext cx="6049566" cy="1679511"/>
          </a:xfrm>
        </p:spPr>
        <p:txBody>
          <a:bodyPr>
            <a:normAutofit fontScale="90000"/>
          </a:bodyPr>
          <a:lstStyle/>
          <a:p>
            <a:pPr algn="r"/>
            <a:r>
              <a:rPr lang="it-IT" sz="2200" dirty="0"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 CALCOLARE QUANTI </a:t>
            </a:r>
            <a:br>
              <a:rPr lang="it-IT" sz="2200" dirty="0"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200" dirty="0"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QUADRATI «VEDERE»</a:t>
            </a:r>
            <a:br>
              <a:rPr lang="it-IT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it-IT" dirty="0"/>
            </a:b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3B3CB31-D47C-B8D9-A55C-E8E48C074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7303"/>
            <a:ext cx="1296144" cy="167951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F6809A07-D89A-56A7-86F7-6F6EC2D1B5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727106"/>
              </p:ext>
            </p:extLst>
          </p:nvPr>
        </p:nvGraphicFramePr>
        <p:xfrm>
          <a:off x="610669" y="2276872"/>
          <a:ext cx="8137794" cy="45756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5067">
                  <a:extLst>
                    <a:ext uri="{9D8B030D-6E8A-4147-A177-3AD203B41FA5}">
                      <a16:colId xmlns:a16="http://schemas.microsoft.com/office/drawing/2014/main" val="3249066276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50558887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53575646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122791617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35233052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176101875"/>
                    </a:ext>
                  </a:extLst>
                </a:gridCol>
                <a:gridCol w="648071">
                  <a:extLst>
                    <a:ext uri="{9D8B030D-6E8A-4147-A177-3AD203B41FA5}">
                      <a16:colId xmlns:a16="http://schemas.microsoft.com/office/drawing/2014/main" val="4019287197"/>
                    </a:ext>
                  </a:extLst>
                </a:gridCol>
              </a:tblGrid>
              <a:tr h="635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  <a:effectLst/>
                        </a:rPr>
                        <a:t>QUADRATO 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5X5</a:t>
                      </a:r>
                      <a:endParaRPr lang="it-IT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9" marR="5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it-IT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9" marR="5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it-IT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9" marR="5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it-IT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9" marR="5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it-IT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9" marR="5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>
                          <a:solidFill>
                            <a:schemeClr val="tx1"/>
                          </a:solidFill>
                          <a:effectLst/>
                          <a:highlight>
                            <a:srgbClr val="FF00FF"/>
                          </a:highlight>
                        </a:rPr>
                        <a:t> </a:t>
                      </a:r>
                      <a:endParaRPr lang="it-IT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9" marR="5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>
                          <a:solidFill>
                            <a:schemeClr val="tx1"/>
                          </a:solidFill>
                          <a:effectLst/>
                          <a:highlight>
                            <a:srgbClr val="FF00FF"/>
                          </a:highlight>
                        </a:rPr>
                        <a:t>Totale</a:t>
                      </a:r>
                      <a:endParaRPr lang="it-IT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9" marR="54709" marT="0" marB="0"/>
                </a:tc>
                <a:extLst>
                  <a:ext uri="{0D108BD9-81ED-4DB2-BD59-A6C34878D82A}">
                    <a16:rowId xmlns:a16="http://schemas.microsoft.com/office/drawing/2014/main" val="1603446811"/>
                  </a:ext>
                </a:extLst>
              </a:tr>
              <a:tr h="16040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Si scrivono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effectLst/>
                        </a:rPr>
                        <a:t> i numeri corrispondenti ai quadrati</a:t>
                      </a:r>
                      <a:endParaRPr lang="it-IT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9" marR="5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it-IT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9" marR="5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it-IT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9" marR="5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it-IT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9" marR="5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it-IT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9" marR="5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it-IT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9" marR="5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it-IT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9" marR="54709" marT="0" marB="0"/>
                </a:tc>
                <a:extLst>
                  <a:ext uri="{0D108BD9-81ED-4DB2-BD59-A6C34878D82A}">
                    <a16:rowId xmlns:a16="http://schemas.microsoft.com/office/drawing/2014/main" val="3780807223"/>
                  </a:ext>
                </a:extLst>
              </a:tr>
              <a:tr h="8644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>
                          <a:solidFill>
                            <a:schemeClr val="tx1"/>
                          </a:solidFill>
                          <a:effectLst/>
                        </a:rPr>
                        <a:t>Si moltiplicano x se stessi</a:t>
                      </a:r>
                      <a:endParaRPr lang="it-IT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9" marR="5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  <a:effectLst/>
                        </a:rPr>
                        <a:t>1x1</a:t>
                      </a:r>
                      <a:endParaRPr lang="it-IT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9" marR="5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  <a:effectLst/>
                        </a:rPr>
                        <a:t>2x2</a:t>
                      </a:r>
                      <a:endParaRPr lang="it-IT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9" marR="5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>
                          <a:solidFill>
                            <a:schemeClr val="tx1"/>
                          </a:solidFill>
                          <a:effectLst/>
                        </a:rPr>
                        <a:t>3x3</a:t>
                      </a:r>
                      <a:endParaRPr lang="it-IT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9" marR="5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>
                          <a:solidFill>
                            <a:schemeClr val="tx1"/>
                          </a:solidFill>
                          <a:effectLst/>
                        </a:rPr>
                        <a:t>4x4</a:t>
                      </a:r>
                      <a:endParaRPr lang="it-IT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9" marR="5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>
                          <a:solidFill>
                            <a:schemeClr val="tx1"/>
                          </a:solidFill>
                          <a:effectLst/>
                        </a:rPr>
                        <a:t>5x5</a:t>
                      </a:r>
                      <a:endParaRPr lang="it-IT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9" marR="5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it-IT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9" marR="54709" marT="0" marB="0"/>
                </a:tc>
                <a:extLst>
                  <a:ext uri="{0D108BD9-81ED-4DB2-BD59-A6C34878D82A}">
                    <a16:rowId xmlns:a16="http://schemas.microsoft.com/office/drawing/2014/main" val="1712592036"/>
                  </a:ext>
                </a:extLst>
              </a:tr>
              <a:tr h="31274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Risultato</a:t>
                      </a:r>
                      <a:endParaRPr lang="it-IT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9" marR="5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1</a:t>
                      </a:r>
                      <a:endParaRPr lang="it-IT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9" marR="5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it-IT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9" marR="5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it-IT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9" marR="5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16</a:t>
                      </a:r>
                      <a:endParaRPr lang="it-IT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9" marR="5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25</a:t>
                      </a:r>
                      <a:endParaRPr lang="it-IT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9" marR="5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  <a:effectLst/>
                        </a:rPr>
                        <a:t>55</a:t>
                      </a:r>
                      <a:endParaRPr lang="it-IT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9" marR="54709" marT="0" marB="0"/>
                </a:tc>
                <a:extLst>
                  <a:ext uri="{0D108BD9-81ED-4DB2-BD59-A6C34878D82A}">
                    <a16:rowId xmlns:a16="http://schemas.microsoft.com/office/drawing/2014/main" val="366878444"/>
                  </a:ext>
                </a:extLst>
              </a:tr>
              <a:tr h="115878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>
                          <a:solidFill>
                            <a:schemeClr val="tx1"/>
                          </a:solidFill>
                          <a:effectLst/>
                        </a:rPr>
                        <a:t>Più precisamente si avranno</a:t>
                      </a:r>
                      <a:endParaRPr lang="it-IT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9" marR="5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1</a:t>
                      </a:r>
                      <a:r>
                        <a:rPr lang="it-IT" sz="1600">
                          <a:solidFill>
                            <a:schemeClr val="tx1"/>
                          </a:solidFill>
                          <a:effectLst/>
                        </a:rPr>
                        <a:t> quadrato </a:t>
                      </a:r>
                      <a:r>
                        <a:rPr lang="it-IT" sz="160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da 5 </a:t>
                      </a:r>
                      <a:r>
                        <a:rPr lang="it-IT" sz="1600">
                          <a:solidFill>
                            <a:schemeClr val="tx1"/>
                          </a:solidFill>
                          <a:effectLst/>
                        </a:rPr>
                        <a:t> quadretti </a:t>
                      </a:r>
                      <a:endParaRPr lang="it-IT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9" marR="5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4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effectLst/>
                        </a:rPr>
                        <a:t> quadrati 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da 4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effectLst/>
                        </a:rPr>
                        <a:t> quadretti</a:t>
                      </a:r>
                      <a:endParaRPr lang="it-IT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9" marR="5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9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effectLst/>
                        </a:rPr>
                        <a:t> quadrati 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da 3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effectLst/>
                        </a:rPr>
                        <a:t> quadretti</a:t>
                      </a:r>
                      <a:endParaRPr lang="it-IT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9" marR="5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16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effectLst/>
                        </a:rPr>
                        <a:t> quadrati 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da 2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effectLst/>
                        </a:rPr>
                        <a:t> quadretto</a:t>
                      </a:r>
                      <a:endParaRPr lang="it-IT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9" marR="5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25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effectLst/>
                        </a:rPr>
                        <a:t> quadrati 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da 1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effectLst/>
                        </a:rPr>
                        <a:t> quadretto</a:t>
                      </a:r>
                      <a:endParaRPr lang="it-IT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9" marR="5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it-IT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9" marR="54709" marT="0" marB="0"/>
                </a:tc>
                <a:extLst>
                  <a:ext uri="{0D108BD9-81ED-4DB2-BD59-A6C34878D82A}">
                    <a16:rowId xmlns:a16="http://schemas.microsoft.com/office/drawing/2014/main" val="21235824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0153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9D6F8B18-09C4-6D84-2B7E-2D0F38734C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0317"/>
            <a:ext cx="6480720" cy="6677365"/>
          </a:xfrm>
        </p:spPr>
      </p:pic>
    </p:spTree>
    <p:extLst>
      <p:ext uri="{BB962C8B-B14F-4D97-AF65-F5344CB8AC3E}">
        <p14:creationId xmlns:p14="http://schemas.microsoft.com/office/powerpoint/2010/main" val="2662446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41E6A9-F3EE-D706-5DBC-381E65CBB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678463"/>
          </a:xfrm>
        </p:spPr>
        <p:txBody>
          <a:bodyPr>
            <a:normAutofit/>
          </a:bodyPr>
          <a:lstStyle/>
          <a:p>
            <a:r>
              <a:rPr lang="it-IT" sz="2800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GIOCHIAMO CON IL SUDOKU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6C59AE-A15D-F26D-39F2-03AB381281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8758" y="2204865"/>
            <a:ext cx="3849266" cy="4270749"/>
          </a:xfrm>
        </p:spPr>
        <p:txBody>
          <a:bodyPr>
            <a:normAutofit fontScale="92500" lnSpcReduction="10000"/>
          </a:bodyPr>
          <a:lstStyle/>
          <a:p>
            <a:r>
              <a:rPr lang="it-IT" sz="2200" i="1" dirty="0">
                <a:solidFill>
                  <a:srgbClr val="0000FF"/>
                </a:solidFill>
              </a:rPr>
              <a:t>Il Sudoku è un ottimo strumento per allenare fin da piccoli la capacità logica dei ragazzi.</a:t>
            </a:r>
            <a:endParaRPr lang="it-IT" sz="2200" dirty="0">
              <a:solidFill>
                <a:srgbClr val="0000FF"/>
              </a:solidFill>
            </a:endParaRPr>
          </a:p>
          <a:p>
            <a:r>
              <a:rPr lang="it-IT" sz="2200" i="1" dirty="0">
                <a:solidFill>
                  <a:srgbClr val="0000FF"/>
                </a:solidFill>
              </a:rPr>
              <a:t>Inoltre, è un ottimo passatempo per …rilassare la mente durante la pausa dallo studio</a:t>
            </a:r>
          </a:p>
          <a:p>
            <a:endParaRPr lang="it-IT" dirty="0"/>
          </a:p>
          <a:p>
            <a:pPr marL="0" indent="0">
              <a:buNone/>
            </a:pPr>
            <a:r>
              <a:rPr lang="it-IT" dirty="0">
                <a:highlight>
                  <a:srgbClr val="FFFF00"/>
                </a:highlight>
              </a:rPr>
              <a:t>Come si gioca</a:t>
            </a:r>
            <a:r>
              <a:rPr lang="it-IT" dirty="0"/>
              <a:t>: si deve completare la tabella con le figure , le lettere o i numeri senza che si ripetano sulla stessa fila, sulla stessa colonna e nello stesso settore- </a:t>
            </a: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09A1081-7FB8-177C-FCA7-1EDD2AD7F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82385"/>
            <a:ext cx="1660262" cy="116655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834682A-C61B-1A3A-8AFA-F9FFA493E3AC}"/>
              </a:ext>
            </a:extLst>
          </p:cNvPr>
          <p:cNvSpPr txBox="1"/>
          <p:nvPr/>
        </p:nvSpPr>
        <p:spPr>
          <a:xfrm>
            <a:off x="1333475" y="1221616"/>
            <a:ext cx="4354671" cy="710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“Per diventare veri campioni si deve cominciare da piccoli”</a:t>
            </a:r>
            <a:endParaRPr lang="it-IT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0C9FA128-C8CC-823D-79C7-61FDBA9051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473" y="2204865"/>
            <a:ext cx="3474635" cy="42707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4697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B2CCC259-D647-37FB-090F-D012F2E267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8640"/>
            <a:ext cx="3470709" cy="4627612"/>
          </a:xfrm>
        </p:spPr>
      </p:pic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88D85640-5165-BAD6-F098-635E177F90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136" y="769385"/>
            <a:ext cx="4273319" cy="5697759"/>
          </a:xfrm>
        </p:spPr>
      </p:pic>
    </p:spTree>
    <p:extLst>
      <p:ext uri="{BB962C8B-B14F-4D97-AF65-F5344CB8AC3E}">
        <p14:creationId xmlns:p14="http://schemas.microsoft.com/office/powerpoint/2010/main" val="147196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8A32CE-442A-AB22-BAC5-ABB6D35F6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</a:t>
            </a:r>
            <a:r>
              <a:rPr lang="it-IT" sz="1400" dirty="0"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….adesso rilassiamoci con un po’ di magia</a:t>
            </a:r>
            <a:b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Pensa un numero 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aggiungi il successivo 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aggiungi 9 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dividi per 2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togli il numero pensato-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Udite </a:t>
            </a:r>
            <a:r>
              <a:rPr lang="it-IT" sz="1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Udite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il risultato è 5!!!!  </a:t>
            </a:r>
            <a:b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it-IT" sz="1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163F4D-0F23-8C97-B57F-0418929B44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2974" y="2286000"/>
            <a:ext cx="3701033" cy="40233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/>
              <a:t>● pensa un numero</a:t>
            </a:r>
          </a:p>
          <a:p>
            <a:pPr marL="0" indent="0">
              <a:buNone/>
            </a:pPr>
            <a:r>
              <a:rPr lang="it-IT" dirty="0"/>
              <a:t>● aggiungi al numero pensato 4</a:t>
            </a:r>
          </a:p>
          <a:p>
            <a:pPr marL="0" indent="0">
              <a:buNone/>
            </a:pPr>
            <a:r>
              <a:rPr lang="it-IT" dirty="0"/>
              <a:t>● moltiplica il numero ottenuto per 2</a:t>
            </a:r>
          </a:p>
          <a:p>
            <a:pPr marL="0" indent="0">
              <a:buNone/>
            </a:pPr>
            <a:r>
              <a:rPr lang="it-IT" dirty="0"/>
              <a:t>● aggiungi 10</a:t>
            </a:r>
          </a:p>
          <a:p>
            <a:pPr marL="0" indent="0">
              <a:buNone/>
            </a:pPr>
            <a:r>
              <a:rPr lang="it-IT" dirty="0"/>
              <a:t>● togli 8</a:t>
            </a:r>
          </a:p>
          <a:p>
            <a:pPr marL="0" indent="0">
              <a:buNone/>
            </a:pPr>
            <a:r>
              <a:rPr lang="it-IT" dirty="0"/>
              <a:t>● dividi il numero ottenuto per 2</a:t>
            </a:r>
          </a:p>
          <a:p>
            <a:pPr marL="0" indent="0">
              <a:buNone/>
            </a:pPr>
            <a:r>
              <a:rPr lang="it-IT" dirty="0"/>
              <a:t>● sottrai il numero che hai pensato</a:t>
            </a:r>
          </a:p>
          <a:p>
            <a:pPr marL="0" indent="0">
              <a:buNone/>
            </a:pPr>
            <a:r>
              <a:rPr lang="it-IT" dirty="0"/>
              <a:t>● hai ottenuto il numero 5</a:t>
            </a:r>
          </a:p>
          <a:p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502B429-E6F3-451A-AB3D-F5648D6172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76056" y="2286000"/>
            <a:ext cx="3503382" cy="38793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/>
              <a:t>● </a:t>
            </a:r>
            <a:r>
              <a:rPr lang="it-IT" i="1" dirty="0"/>
              <a:t>pensa un numero di due cifre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● </a:t>
            </a:r>
            <a:r>
              <a:rPr lang="it-IT" i="1" dirty="0"/>
              <a:t>sottrai dal numero la cifra che rappresenta le decine e la cifra che rappresenta le unità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● </a:t>
            </a:r>
            <a:r>
              <a:rPr lang="it-IT" i="1" dirty="0"/>
              <a:t>somma le cifre del numero ottenuto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● </a:t>
            </a:r>
            <a:r>
              <a:rPr lang="it-IT" i="1" dirty="0"/>
              <a:t>hai ottenuto il numero 9</a:t>
            </a:r>
            <a:endParaRPr lang="it-IT" dirty="0"/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C58D379-EAFD-CF4A-2E99-7699ED460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82385"/>
            <a:ext cx="701034" cy="763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EE43D21-7ECF-79E7-6075-13049A240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490" y="363276"/>
            <a:ext cx="987752" cy="7759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7731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04E11235-4518-BEF7-19BE-DF9651D1D4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88" y="1340768"/>
            <a:ext cx="3423549" cy="4564732"/>
          </a:xfrm>
        </p:spPr>
      </p:pic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CBB9A8EE-DA5D-636C-1971-C06A4575D0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-311688"/>
            <a:ext cx="3970219" cy="6781368"/>
          </a:xfrm>
        </p:spPr>
      </p:pic>
    </p:spTree>
    <p:extLst>
      <p:ext uri="{BB962C8B-B14F-4D97-AF65-F5344CB8AC3E}">
        <p14:creationId xmlns:p14="http://schemas.microsoft.com/office/powerpoint/2010/main" val="92109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180861-5B7F-0C38-F4A3-21D3AABA5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102399"/>
          </a:xfrm>
        </p:spPr>
        <p:txBody>
          <a:bodyPr>
            <a:normAutofit fontScale="90000"/>
          </a:bodyPr>
          <a:lstStyle/>
          <a:p>
            <a:r>
              <a:rPr lang="it-IT" sz="3100" dirty="0">
                <a:highlight>
                  <a:srgbClr val="FFFF00"/>
                </a:highlight>
              </a:rPr>
              <a:t>DAGLI OGGETTI REALI ALLE FIGURE GEOMETRICHE </a:t>
            </a:r>
            <a:br>
              <a:rPr lang="it-IT" sz="3100" dirty="0"/>
            </a:br>
            <a:r>
              <a:rPr lang="it-IT" sz="3100" cap="none" dirty="0">
                <a:solidFill>
                  <a:srgbClr val="FF0000"/>
                </a:solidFill>
                <a:latin typeface="Bahnschrift" panose="020B0502040204020203" pitchFamily="34" charset="0"/>
              </a:rPr>
              <a:t>(</a:t>
            </a:r>
            <a:r>
              <a:rPr lang="it-IT" sz="3100" cap="none" dirty="0" err="1">
                <a:solidFill>
                  <a:srgbClr val="FF0000"/>
                </a:solidFill>
                <a:latin typeface="Bahnschrift" panose="020B0502040204020203" pitchFamily="34" charset="0"/>
              </a:rPr>
              <a:t>Attivita’</a:t>
            </a:r>
            <a:r>
              <a:rPr lang="it-IT" sz="3100" cap="none" dirty="0">
                <a:solidFill>
                  <a:srgbClr val="FF0000"/>
                </a:solidFill>
                <a:latin typeface="Bahnschrift" panose="020B0502040204020203" pitchFamily="34" charset="0"/>
              </a:rPr>
              <a:t> Laboratoriale)</a:t>
            </a:r>
            <a:r>
              <a:rPr lang="it-IT" cap="none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endParaRPr lang="it-IT" dirty="0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FD8E1DD8-77B5-4F46-DB14-966C1E57E8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59574" y="4340954"/>
            <a:ext cx="3594100" cy="2695575"/>
          </a:xfrm>
        </p:spPr>
      </p:pic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58B98699-524B-1128-8769-D7918035A8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38610" y="1370335"/>
            <a:ext cx="2414887" cy="3219849"/>
          </a:xfrm>
        </p:spPr>
      </p:pic>
      <p:sp>
        <p:nvSpPr>
          <p:cNvPr id="13" name="Titolo 1">
            <a:extLst>
              <a:ext uri="{FF2B5EF4-FFF2-40B4-BE49-F238E27FC236}">
                <a16:creationId xmlns:a16="http://schemas.microsoft.com/office/drawing/2014/main" id="{0F66C646-E85D-7901-9DD1-F9A7A76BAE34}"/>
              </a:ext>
            </a:extLst>
          </p:cNvPr>
          <p:cNvSpPr txBox="1">
            <a:spLocks/>
          </p:cNvSpPr>
          <p:nvPr/>
        </p:nvSpPr>
        <p:spPr>
          <a:xfrm>
            <a:off x="4427984" y="2060849"/>
            <a:ext cx="4025690" cy="64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dirty="0">
                <a:solidFill>
                  <a:srgbClr val="FF0000"/>
                </a:solidFill>
                <a:highlight>
                  <a:srgbClr val="00FFFF"/>
                </a:highlight>
              </a:rPr>
              <a:t>Dalla </a:t>
            </a:r>
            <a:r>
              <a:rPr lang="it-IT" sz="2400" dirty="0" err="1">
                <a:solidFill>
                  <a:srgbClr val="FF0000"/>
                </a:solidFill>
                <a:highlight>
                  <a:srgbClr val="00FFFF"/>
                </a:highlight>
              </a:rPr>
              <a:t>geometRia</a:t>
            </a:r>
            <a:r>
              <a:rPr lang="it-IT" sz="2400" dirty="0">
                <a:solidFill>
                  <a:srgbClr val="FF0000"/>
                </a:solidFill>
                <a:highlight>
                  <a:srgbClr val="00FFFF"/>
                </a:highlight>
              </a:rPr>
              <a:t> piana ….</a:t>
            </a:r>
            <a:endParaRPr lang="it-IT" sz="2400" dirty="0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5986A872-E1C7-D1A0-F9CD-4913919E0A66}"/>
              </a:ext>
            </a:extLst>
          </p:cNvPr>
          <p:cNvSpPr txBox="1">
            <a:spLocks/>
          </p:cNvSpPr>
          <p:nvPr/>
        </p:nvSpPr>
        <p:spPr>
          <a:xfrm>
            <a:off x="1157760" y="5071502"/>
            <a:ext cx="3918296" cy="5177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dirty="0">
                <a:solidFill>
                  <a:srgbClr val="FF0000"/>
                </a:solidFill>
                <a:highlight>
                  <a:srgbClr val="00FFFF"/>
                </a:highlight>
              </a:rPr>
              <a:t>Dalla </a:t>
            </a:r>
            <a:r>
              <a:rPr lang="it-IT" sz="2400" dirty="0" err="1">
                <a:solidFill>
                  <a:srgbClr val="FF0000"/>
                </a:solidFill>
                <a:highlight>
                  <a:srgbClr val="00FFFF"/>
                </a:highlight>
              </a:rPr>
              <a:t>geometRia</a:t>
            </a:r>
            <a:r>
              <a:rPr lang="it-IT" sz="2400" dirty="0">
                <a:solidFill>
                  <a:srgbClr val="FF0000"/>
                </a:solidFill>
                <a:highlight>
                  <a:srgbClr val="00FFFF"/>
                </a:highlight>
              </a:rPr>
              <a:t> SOLIDA….</a:t>
            </a:r>
            <a:endParaRPr lang="it-IT" sz="2400" dirty="0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108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857827D1-DE85-15FA-8119-D47F0D4F1F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94" y="692696"/>
            <a:ext cx="3477555" cy="4636740"/>
          </a:xfr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77CC0D4E-B339-5C0F-668B-9E03E70083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511" y="908720"/>
            <a:ext cx="4050450" cy="5400600"/>
          </a:xfrm>
        </p:spPr>
      </p:pic>
    </p:spTree>
    <p:extLst>
      <p:ext uri="{BB962C8B-B14F-4D97-AF65-F5344CB8AC3E}">
        <p14:creationId xmlns:p14="http://schemas.microsoft.com/office/powerpoint/2010/main" val="23544750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A53D57-89EB-4E9C-7FA2-6C9DAB275D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4337" y="260648"/>
            <a:ext cx="7292079" cy="1512168"/>
          </a:xfrm>
        </p:spPr>
        <p:txBody>
          <a:bodyPr/>
          <a:lstStyle/>
          <a:p>
            <a:pPr algn="r"/>
            <a:r>
              <a:rPr lang="it-IT" sz="1600" dirty="0"/>
              <a:t>                      </a:t>
            </a:r>
            <a:r>
              <a:rPr lang="it-IT" sz="1600" dirty="0">
                <a:highlight>
                  <a:srgbClr val="00FFFF"/>
                </a:highlight>
              </a:rPr>
              <a:t>PROBLEMI E INDOVINELLI</a:t>
            </a:r>
            <a:br>
              <a:rPr lang="it-IT" sz="1600" dirty="0">
                <a:highlight>
                  <a:srgbClr val="00FFFF"/>
                </a:highlight>
              </a:rPr>
            </a:br>
            <a:r>
              <a:rPr lang="it-IT" sz="1600" dirty="0">
                <a:highlight>
                  <a:srgbClr val="00FFFF"/>
                </a:highlight>
              </a:rPr>
              <a:t> …INGANNEVOLI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7CFF876-5460-A1F3-589E-4FBF608A55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544" y="1845104"/>
            <a:ext cx="8352928" cy="4876374"/>
          </a:xfrm>
        </p:spPr>
        <p:txBody>
          <a:bodyPr>
            <a:normAutofit lnSpcReduction="10000"/>
          </a:bodyPr>
          <a:lstStyle/>
          <a:p>
            <a:r>
              <a:rPr lang="it-IT" sz="1800" i="1" dirty="0"/>
              <a:t>Si chiamano così alcuni problemi, in cui la risposta vera non è quella che ci viene subito in mente. </a:t>
            </a:r>
          </a:p>
          <a:p>
            <a:r>
              <a:rPr lang="it-IT" sz="1800" i="1" dirty="0"/>
              <a:t>Sono dilettevoli, ed acuiscono la mente. </a:t>
            </a:r>
            <a:endParaRPr lang="it-IT" sz="1800" dirty="0"/>
          </a:p>
          <a:p>
            <a:r>
              <a:rPr lang="it-IT" sz="1800" i="1" dirty="0"/>
              <a:t> </a:t>
            </a:r>
            <a:endParaRPr lang="it-IT" sz="1800" dirty="0"/>
          </a:p>
          <a:p>
            <a:r>
              <a:rPr lang="it-IT" sz="1800" dirty="0"/>
              <a:t>Esercitare le nostre capacità di logica è molto importante nella vita di tutti i giorni. Ci troviamo spesso a dover prendere decisioni e una buona preparazione nel ragionare ci può far ottenere risultati molto concreti. Per questo, </a:t>
            </a:r>
          </a:p>
          <a:p>
            <a:r>
              <a:rPr lang="it-IT" sz="1800" dirty="0">
                <a:highlight>
                  <a:srgbClr val="FFFF00"/>
                </a:highlight>
              </a:rPr>
              <a:t>è molto importante allenare la mente con indovinelli e/o problemi  di logica sin da piccoli</a:t>
            </a:r>
            <a:r>
              <a:rPr lang="it-IT" sz="1800" dirty="0">
                <a:highlight>
                  <a:srgbClr val="00FFFF"/>
                </a:highlight>
              </a:rPr>
              <a:t>.</a:t>
            </a:r>
            <a:r>
              <a:rPr lang="it-IT" sz="1800" dirty="0"/>
              <a:t> </a:t>
            </a:r>
          </a:p>
          <a:p>
            <a:r>
              <a:rPr lang="it-IT" sz="1800" dirty="0"/>
              <a:t>È stato inoltre appurato che questi esercizi fanno molto bene alla salute e alla creatività..</a:t>
            </a: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D43FB1C-7529-A726-2199-E464C01BC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935"/>
            <a:ext cx="2571077" cy="13675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5370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D92722-C1A1-EFD6-0679-E368D6AF5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886375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b="1" i="1" kern="1200" cap="small" dirty="0">
                <a:ln w="9525" cap="flat" cmpd="sng" algn="ctr">
                  <a:solidFill>
                    <a:srgbClr val="92D050"/>
                  </a:solidFill>
                  <a:prstDash val="solid"/>
                  <a:round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latin typeface="Century Schoolbook" panose="02040604050505020304" pitchFamily="18" charset="0"/>
                <a:ea typeface="+mn-ea"/>
                <a:cs typeface="+mn-cs"/>
              </a:rPr>
              <a:t>FINALITA’ DEL PROGETTO  </a:t>
            </a:r>
            <a:br>
              <a:rPr lang="it-IT" sz="5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061AEB-9410-4B10-F010-DE83D5001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1772816"/>
            <a:ext cx="7344816" cy="45365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400" kern="1200" cap="small" dirty="0">
                <a:ln w="9525" cap="flat" cmpd="sng" algn="ctr">
                  <a:solidFill>
                    <a:srgbClr val="92D050"/>
                  </a:solidFill>
                  <a:prstDash val="solid"/>
                  <a:round/>
                </a:ln>
                <a:solidFill>
                  <a:srgbClr val="002060"/>
                </a:solidFill>
                <a:effectLst/>
                <a:highlight>
                  <a:srgbClr val="00FFFF"/>
                </a:highlight>
                <a:latin typeface="Century Schoolbook" panose="02040604050505020304" pitchFamily="18" charset="0"/>
                <a:ea typeface="+mn-ea"/>
                <a:cs typeface="+mn-cs"/>
              </a:rPr>
              <a:t>Il percorso logico-matematico proposto ha come finalità </a:t>
            </a:r>
            <a:endParaRPr lang="it-IT" sz="2400" dirty="0">
              <a:effectLst/>
              <a:highlight>
                <a:srgbClr val="00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it-IT" sz="2400" kern="1200" cap="small" dirty="0">
                <a:ln w="9525" cap="flat" cmpd="sng" algn="ctr">
                  <a:solidFill>
                    <a:srgbClr val="92D050"/>
                  </a:solidFill>
                  <a:prstDash val="solid"/>
                  <a:round/>
                </a:ln>
                <a:solidFill>
                  <a:srgbClr val="002060"/>
                </a:solidFill>
                <a:effectLst/>
                <a:highlight>
                  <a:srgbClr val="00FFFF"/>
                </a:highlight>
                <a:latin typeface="Century Schoolbook" panose="02040604050505020304" pitchFamily="18" charset="0"/>
                <a:ea typeface="+mn-ea"/>
                <a:cs typeface="+mn-cs"/>
              </a:rPr>
              <a:t>quella di consolidare obiettivi didattici e concetti, </a:t>
            </a:r>
            <a:endParaRPr lang="it-IT" sz="2400" dirty="0">
              <a:effectLst/>
              <a:highlight>
                <a:srgbClr val="00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it-IT" sz="2400" kern="1200" cap="small" dirty="0">
                <a:ln w="9525" cap="flat" cmpd="sng" algn="ctr">
                  <a:solidFill>
                    <a:srgbClr val="92D050"/>
                  </a:solidFill>
                  <a:prstDash val="solid"/>
                  <a:round/>
                </a:ln>
                <a:solidFill>
                  <a:srgbClr val="002060"/>
                </a:solidFill>
                <a:effectLst/>
                <a:highlight>
                  <a:srgbClr val="00FFFF"/>
                </a:highlight>
                <a:latin typeface="Century Schoolbook" panose="02040604050505020304" pitchFamily="18" charset="0"/>
                <a:ea typeface="+mn-ea"/>
                <a:cs typeface="+mn-cs"/>
              </a:rPr>
              <a:t>talora di «</a:t>
            </a:r>
            <a:r>
              <a:rPr lang="it-IT" sz="2400" i="1" kern="1200" cap="small" dirty="0">
                <a:ln w="9525" cap="flat" cmpd="sng" algn="ctr">
                  <a:solidFill>
                    <a:srgbClr val="92D050"/>
                  </a:solidFill>
                  <a:prstDash val="solid"/>
                  <a:round/>
                </a:ln>
                <a:solidFill>
                  <a:srgbClr val="002060"/>
                </a:solidFill>
                <a:effectLst/>
                <a:highlight>
                  <a:srgbClr val="00FFFF"/>
                </a:highlight>
                <a:latin typeface="Century Schoolbook" panose="02040604050505020304" pitchFamily="18" charset="0"/>
                <a:ea typeface="+mn-ea"/>
                <a:cs typeface="+mn-cs"/>
              </a:rPr>
              <a:t>difficile</a:t>
            </a:r>
            <a:r>
              <a:rPr lang="it-IT" sz="2400" kern="1200" cap="small" dirty="0">
                <a:ln w="9525" cap="flat" cmpd="sng" algn="ctr">
                  <a:solidFill>
                    <a:srgbClr val="92D050"/>
                  </a:solidFill>
                  <a:prstDash val="solid"/>
                  <a:round/>
                </a:ln>
                <a:solidFill>
                  <a:srgbClr val="002060"/>
                </a:solidFill>
                <a:effectLst/>
                <a:highlight>
                  <a:srgbClr val="00FFFF"/>
                </a:highlight>
                <a:latin typeface="Century Schoolbook" panose="02040604050505020304" pitchFamily="18" charset="0"/>
                <a:ea typeface="+mn-ea"/>
                <a:cs typeface="+mn-cs"/>
              </a:rPr>
              <a:t>» acquisizione, in maniera giocosa, </a:t>
            </a:r>
            <a:endParaRPr lang="it-IT" sz="2400" dirty="0">
              <a:effectLst/>
              <a:highlight>
                <a:srgbClr val="00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it-IT" sz="2400" kern="1200" cap="small" dirty="0">
                <a:ln w="9525" cap="flat" cmpd="sng" algn="ctr">
                  <a:solidFill>
                    <a:srgbClr val="92D050"/>
                  </a:solidFill>
                  <a:prstDash val="solid"/>
                  <a:round/>
                </a:ln>
                <a:solidFill>
                  <a:srgbClr val="002060"/>
                </a:solidFill>
                <a:effectLst/>
                <a:highlight>
                  <a:srgbClr val="00FFFF"/>
                </a:highlight>
                <a:latin typeface="Century Schoolbook" panose="02040604050505020304" pitchFamily="18" charset="0"/>
                <a:ea typeface="+mn-ea"/>
                <a:cs typeface="+mn-cs"/>
              </a:rPr>
              <a:t>con il bambino protagonista, attore e creatore nel mondo </a:t>
            </a:r>
            <a:endParaRPr lang="it-IT" sz="2400" dirty="0">
              <a:effectLst/>
              <a:highlight>
                <a:srgbClr val="00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it-IT" sz="2400" kern="1200" cap="small" dirty="0">
                <a:ln w="9525" cap="flat" cmpd="sng" algn="ctr">
                  <a:solidFill>
                    <a:srgbClr val="92D050"/>
                  </a:solidFill>
                  <a:prstDash val="solid"/>
                  <a:round/>
                </a:ln>
                <a:solidFill>
                  <a:srgbClr val="002060"/>
                </a:solidFill>
                <a:effectLst/>
                <a:highlight>
                  <a:srgbClr val="00FFFF"/>
                </a:highlight>
                <a:latin typeface="Century Schoolbook" panose="02040604050505020304" pitchFamily="18" charset="0"/>
                <a:ea typeface="+mn-ea"/>
                <a:cs typeface="+mn-cs"/>
              </a:rPr>
              <a:t>dei numeri e della logica</a:t>
            </a:r>
            <a:endParaRPr lang="it-IT" sz="2400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133360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51520" y="692696"/>
            <a:ext cx="8640960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Il vizio del fumo.</a:t>
            </a:r>
            <a:endParaRPr kumimoji="0" lang="it-IT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Una persona molto povera non riusciva a rinunciare al vizio del fumo.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Non avendo soldi raccoglieva i mozziconi e riusciva costruirsi con 4 di essi una sigaretta.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Un giorno riuscì a fumare 17 sigarette sfruttando questo espediente.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Quanti mozziconi, minimo, ha dovuto raccogliere? </a:t>
            </a:r>
            <a:endParaRPr kumimoji="0" lang="it-IT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b="1" dirty="0" err="1">
                <a:latin typeface="Arial" pitchFamily="34" charset="0"/>
                <a:ea typeface="Calibri" pitchFamily="34" charset="0"/>
                <a:cs typeface="Times New Roman" pitchFamily="18" charset="0"/>
              </a:rPr>
              <a:t>….un</a:t>
            </a:r>
            <a:r>
              <a:rPr lang="it-IT" sz="28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problema ecologico</a:t>
            </a:r>
          </a:p>
        </p:txBody>
      </p:sp>
      <p:pic>
        <p:nvPicPr>
          <p:cNvPr id="4" name="Immagine 3" descr="Cigarette-Smoking-A-Hum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2708920"/>
            <a:ext cx="3015105" cy="4005064"/>
          </a:xfrm>
          <a:prstGeom prst="rect">
            <a:avLst/>
          </a:prstGeom>
        </p:spPr>
      </p:pic>
      <p:pic>
        <p:nvPicPr>
          <p:cNvPr id="6" name="Immagine 5" descr="Immagine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8264" y="4869160"/>
            <a:ext cx="1886724" cy="1395734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427984" y="5301208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(1 + 16) x 3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3943683"/>
            <a:ext cx="6552728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2400" b="1" dirty="0"/>
              <a:t>La lumaca.</a:t>
            </a:r>
            <a:endParaRPr lang="it-IT" sz="2400" dirty="0"/>
          </a:p>
          <a:p>
            <a:r>
              <a:rPr lang="it-IT" sz="2400" dirty="0"/>
              <a:t>Una lumaca si arrampica lungo un palo alto 10 metri. Ogni giorno sale di 3 metri ed ogni notte, mentre dorme, scivola verso il basso di 2 metri. Dopo quanti giorni la lumaca raggiunge la cima del palo?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0A3B80F-4E06-577E-3FFD-AFDF87540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213" y="641219"/>
            <a:ext cx="1976755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4AFD7B59-9A9A-1684-4AFE-FF56C2DEC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82305"/>
            <a:ext cx="18669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54B34B03-F808-D920-A61F-ED4DCC5FE1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94" y="491860"/>
            <a:ext cx="4060230" cy="5413640"/>
          </a:xfr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FE78330B-73C9-2349-CD40-34416030CF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908720"/>
            <a:ext cx="3540409" cy="5256584"/>
          </a:xfrm>
        </p:spPr>
      </p:pic>
    </p:spTree>
    <p:extLst>
      <p:ext uri="{BB962C8B-B14F-4D97-AF65-F5344CB8AC3E}">
        <p14:creationId xmlns:p14="http://schemas.microsoft.com/office/powerpoint/2010/main" val="22477012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magine 27" descr="bbq_iclipart-640x4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4472735"/>
            <a:ext cx="3816424" cy="2385265"/>
          </a:xfrm>
          <a:prstGeom prst="rect">
            <a:avLst/>
          </a:prstGeom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51520" y="620688"/>
            <a:ext cx="8640960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it-IT" sz="2000" b="1" i="1" dirty="0">
                <a:latin typeface="Arial" pitchFamily="34" charset="0"/>
                <a:cs typeface="Arial" pitchFamily="34" charset="0"/>
              </a:rPr>
              <a:t>Cuocere tre bistecche.</a:t>
            </a:r>
            <a:endParaRPr lang="it-IT" sz="2000" i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it-IT" sz="2000" i="1" dirty="0">
                <a:latin typeface="Arial" pitchFamily="34" charset="0"/>
                <a:cs typeface="Arial" pitchFamily="34" charset="0"/>
              </a:rPr>
              <a:t>Sulla griglia ci stanno solo due bistecche per volta.</a:t>
            </a:r>
          </a:p>
          <a:p>
            <a:pPr algn="just"/>
            <a:r>
              <a:rPr lang="it-IT" sz="2000" i="1" dirty="0">
                <a:latin typeface="Arial" pitchFamily="34" charset="0"/>
                <a:cs typeface="Arial" pitchFamily="34" charset="0"/>
              </a:rPr>
              <a:t>Ogni bistecca deve cuocere due minuti per lato.</a:t>
            </a:r>
          </a:p>
          <a:p>
            <a:pPr algn="just"/>
            <a:r>
              <a:rPr lang="it-IT" sz="2000" i="1" dirty="0">
                <a:latin typeface="Arial" pitchFamily="34" charset="0"/>
                <a:cs typeface="Arial" pitchFamily="34" charset="0"/>
              </a:rPr>
              <a:t>Qual è il tempo minimo per cuocere tutte e tre le bistecche?</a:t>
            </a:r>
            <a:r>
              <a:rPr lang="it-IT" sz="2400" i="1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3" name="Rettangolo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 err="1"/>
              <a:t>….un</a:t>
            </a:r>
            <a:r>
              <a:rPr lang="it-IT" sz="2800" b="1" dirty="0"/>
              <a:t> problema per il picnic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51520" y="242088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1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51520" y="314096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2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51520" y="386104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3</a:t>
            </a:r>
          </a:p>
        </p:txBody>
      </p:sp>
      <p:pic>
        <p:nvPicPr>
          <p:cNvPr id="7" name="Immagine 6" descr="inde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420888"/>
            <a:ext cx="1080000" cy="610435"/>
          </a:xfrm>
          <a:prstGeom prst="rect">
            <a:avLst/>
          </a:prstGeom>
        </p:spPr>
      </p:pic>
      <p:pic>
        <p:nvPicPr>
          <p:cNvPr id="9" name="Immagine 8" descr="inde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3140968"/>
            <a:ext cx="1080000" cy="610435"/>
          </a:xfrm>
          <a:prstGeom prst="rect">
            <a:avLst/>
          </a:prstGeom>
        </p:spPr>
      </p:pic>
      <p:pic>
        <p:nvPicPr>
          <p:cNvPr id="10" name="Immagine 9" descr="inde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3861048"/>
            <a:ext cx="1080000" cy="610435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131840" y="242088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2 min.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131840" y="314096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2 min.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3131840" y="386104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2 min.</a:t>
            </a:r>
          </a:p>
        </p:txBody>
      </p:sp>
      <p:pic>
        <p:nvPicPr>
          <p:cNvPr id="14" name="Immagine 13" descr="inde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2420888"/>
            <a:ext cx="1080000" cy="610435"/>
          </a:xfrm>
          <a:prstGeom prst="rect">
            <a:avLst/>
          </a:prstGeom>
        </p:spPr>
      </p:pic>
      <p:pic>
        <p:nvPicPr>
          <p:cNvPr id="15" name="Immagine 14" descr="inde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420888"/>
            <a:ext cx="1080000" cy="610435"/>
          </a:xfrm>
          <a:prstGeom prst="rect">
            <a:avLst/>
          </a:prstGeom>
        </p:spPr>
      </p:pic>
      <p:pic>
        <p:nvPicPr>
          <p:cNvPr id="16" name="Immagine 15" descr="bistecca-barbecue-icona-isolato-bianco-fondo-cartone-animato-griglia-steak-disegno_csp491359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140968"/>
            <a:ext cx="1080000" cy="594320"/>
          </a:xfrm>
          <a:prstGeom prst="rect">
            <a:avLst/>
          </a:prstGeom>
        </p:spPr>
      </p:pic>
      <p:pic>
        <p:nvPicPr>
          <p:cNvPr id="17" name="Immagine 16" descr="inde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3140968"/>
            <a:ext cx="1080000" cy="610435"/>
          </a:xfrm>
          <a:prstGeom prst="rect">
            <a:avLst/>
          </a:prstGeom>
        </p:spPr>
      </p:pic>
      <p:pic>
        <p:nvPicPr>
          <p:cNvPr id="18" name="Immagine 17" descr="bistecca-barbecue-icona-isolato-bianco-fondo-cartone-animato-griglia-steak-disegno_csp491359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3861048"/>
            <a:ext cx="1080000" cy="594320"/>
          </a:xfrm>
          <a:prstGeom prst="rect">
            <a:avLst/>
          </a:prstGeom>
        </p:spPr>
      </p:pic>
      <p:pic>
        <p:nvPicPr>
          <p:cNvPr id="19" name="Immagine 18" descr="bistecca-barbecue-icona-isolato-bianco-fondo-cartone-animato-griglia-steak-disegno_csp491359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861048"/>
            <a:ext cx="1080000" cy="594320"/>
          </a:xfrm>
          <a:prstGeom prst="rect">
            <a:avLst/>
          </a:prstGeom>
        </p:spPr>
      </p:pic>
      <p:sp>
        <p:nvSpPr>
          <p:cNvPr id="20" name="Freccia circolare a destra 19"/>
          <p:cNvSpPr/>
          <p:nvPr/>
        </p:nvSpPr>
        <p:spPr>
          <a:xfrm>
            <a:off x="4139952" y="2636912"/>
            <a:ext cx="360040" cy="79208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1" name="Freccia circolare a destra 20"/>
          <p:cNvSpPr/>
          <p:nvPr/>
        </p:nvSpPr>
        <p:spPr>
          <a:xfrm flipH="1">
            <a:off x="7164288" y="3429000"/>
            <a:ext cx="360040" cy="79208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4355976" y="213285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1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6948264" y="213285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2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4355976" y="342900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1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4355976" y="429309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2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6948264" y="429309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3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6948264" y="292494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1" grpId="0"/>
      <p:bldP spid="12" grpId="0"/>
      <p:bldP spid="13" grpId="0"/>
      <p:bldP spid="20" grpId="0" animBg="1"/>
      <p:bldP spid="21" grpId="0" animBg="1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51520" y="548680"/>
            <a:ext cx="8640960" cy="1631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it-IT" sz="2000" b="1" i="1" dirty="0">
                <a:latin typeface="Arial" pitchFamily="34" charset="0"/>
                <a:cs typeface="Arial" pitchFamily="34" charset="0"/>
              </a:rPr>
              <a:t>Il tarlo.</a:t>
            </a:r>
            <a:endParaRPr lang="it-IT" sz="2000" i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it-IT" sz="2000" i="1" dirty="0">
                <a:latin typeface="Arial" pitchFamily="34" charset="0"/>
                <a:cs typeface="Arial" pitchFamily="34" charset="0"/>
              </a:rPr>
              <a:t>In uno scaffale erano disposti per ordine tre volumi, ognuno di 100 fogli.</a:t>
            </a:r>
          </a:p>
          <a:p>
            <a:pPr algn="just"/>
            <a:r>
              <a:rPr lang="it-IT" sz="2000" i="1" dirty="0">
                <a:latin typeface="Arial" pitchFamily="34" charset="0"/>
                <a:cs typeface="Arial" pitchFamily="34" charset="0"/>
              </a:rPr>
              <a:t>Un tarlo cominciò a rodere il primo foglio del primo volume e procedendo diritto, finì col rodere l'ultimo foglio dell'ultimo volume.</a:t>
            </a:r>
          </a:p>
          <a:p>
            <a:pPr algn="just"/>
            <a:r>
              <a:rPr lang="it-IT" sz="2000" i="1" dirty="0">
                <a:latin typeface="Arial" pitchFamily="34" charset="0"/>
                <a:cs typeface="Arial" pitchFamily="34" charset="0"/>
              </a:rPr>
              <a:t>Quanti fogli egli rose? </a:t>
            </a:r>
          </a:p>
        </p:txBody>
      </p:sp>
      <p:sp>
        <p:nvSpPr>
          <p:cNvPr id="3" name="Rettangolo 2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atin typeface="Arial" pitchFamily="34" charset="0"/>
                <a:cs typeface="Arial" pitchFamily="34" charset="0"/>
              </a:rPr>
              <a:t>Non sempre l’intuito ha ragione</a:t>
            </a:r>
          </a:p>
        </p:txBody>
      </p:sp>
      <p:pic>
        <p:nvPicPr>
          <p:cNvPr id="7" name="Immagine 6" descr="imageslibr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896" y="2833812"/>
            <a:ext cx="2048228" cy="2184221"/>
          </a:xfrm>
          <a:prstGeom prst="rect">
            <a:avLst/>
          </a:prstGeom>
        </p:spPr>
      </p:pic>
      <p:pic>
        <p:nvPicPr>
          <p:cNvPr id="8" name="Immagine 7" descr="fermi-i-tarli-760735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5460" y="3144788"/>
            <a:ext cx="2048228" cy="2048228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6444208" y="3645024"/>
            <a:ext cx="15614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102</a:t>
            </a:r>
            <a:r>
              <a:rPr lang="it-IT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b="1" i="1" dirty="0">
                <a:latin typeface="Arial" pitchFamily="34" charset="0"/>
                <a:cs typeface="Arial" pitchFamily="34" charset="0"/>
              </a:rPr>
              <a:t>fogli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9F8551F5-0D4A-88E0-58B5-71FA777CBF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21" y="2276872"/>
            <a:ext cx="3578720" cy="4771626"/>
          </a:xfrm>
        </p:spPr>
      </p:pic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86E96412-93C9-C806-F586-5E7DD69512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675456"/>
            <a:ext cx="3578721" cy="4771628"/>
          </a:xfrm>
        </p:spPr>
      </p:pic>
    </p:spTree>
    <p:extLst>
      <p:ext uri="{BB962C8B-B14F-4D97-AF65-F5344CB8AC3E}">
        <p14:creationId xmlns:p14="http://schemas.microsoft.com/office/powerpoint/2010/main" val="13286754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51520" y="548680"/>
            <a:ext cx="8640960" cy="28623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it-IT" sz="2000" b="1" i="1" dirty="0">
                <a:latin typeface="Arial" pitchFamily="34" charset="0"/>
                <a:cs typeface="Arial" pitchFamily="34" charset="0"/>
              </a:rPr>
              <a:t>I condannati a morte</a:t>
            </a:r>
            <a:r>
              <a:rPr lang="it-IT" sz="2000" i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it-IT" sz="2000" i="1" dirty="0">
                <a:latin typeface="Arial" pitchFamily="34" charset="0"/>
                <a:cs typeface="Arial" pitchFamily="34" charset="0"/>
              </a:rPr>
              <a:t>Ecco quattro uomini sepolti fino al collo; possono solo guardare davanti. Tra A e B c'è un muro che rende impossibile vedere.</a:t>
            </a:r>
          </a:p>
          <a:p>
            <a:pPr algn="just"/>
            <a:r>
              <a:rPr lang="it-IT" sz="2000" i="1" dirty="0">
                <a:latin typeface="Arial" pitchFamily="34" charset="0"/>
                <a:cs typeface="Arial" pitchFamily="34" charset="0"/>
              </a:rPr>
              <a:t>Tutti sanno che hanno quattro cappelli, due bianchi e due neri, ma non conoscono il colore del proprio cappello.</a:t>
            </a:r>
          </a:p>
          <a:p>
            <a:pPr algn="just"/>
            <a:r>
              <a:rPr lang="it-IT" sz="2000" i="1" dirty="0">
                <a:latin typeface="Arial" pitchFamily="34" charset="0"/>
                <a:cs typeface="Arial" pitchFamily="34" charset="0"/>
              </a:rPr>
              <a:t>Per evitare di essere giustiziati uno di loro deve dire al boia il colore del proprio cappello; se sbaglia, tutti saranno giustiziati.</a:t>
            </a:r>
          </a:p>
          <a:p>
            <a:pPr algn="just"/>
            <a:r>
              <a:rPr lang="it-IT" sz="2000" i="1" dirty="0">
                <a:latin typeface="Arial" pitchFamily="34" charset="0"/>
                <a:cs typeface="Arial" pitchFamily="34" charset="0"/>
              </a:rPr>
              <a:t>Non possono parlare tra di loro e hanno 10 minuti per dare la risposta. Chi di loro risponde?</a:t>
            </a:r>
          </a:p>
        </p:txBody>
      </p:sp>
      <p:sp>
        <p:nvSpPr>
          <p:cNvPr id="3" name="Rettangolo 2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atin typeface="Arial" pitchFamily="34" charset="0"/>
                <a:cs typeface="Arial" pitchFamily="34" charset="0"/>
              </a:rPr>
              <a:t>Problemi e le domande a risposta multipla</a:t>
            </a:r>
          </a:p>
        </p:txBody>
      </p:sp>
      <p:pic>
        <p:nvPicPr>
          <p:cNvPr id="4" name="Immagine 3" descr="rompic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094401"/>
            <a:ext cx="4068321" cy="18002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067944" y="3446329"/>
            <a:ext cx="48965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u="sng" dirty="0"/>
              <a:t>Rifletti:</a:t>
            </a:r>
          </a:p>
          <a:p>
            <a:pPr>
              <a:lnSpc>
                <a:spcPct val="150000"/>
              </a:lnSpc>
            </a:pPr>
            <a:r>
              <a:rPr lang="it-IT" sz="2000" i="1" dirty="0"/>
              <a:t>Chi sono gli uomini che vedono i cappelli ? </a:t>
            </a:r>
          </a:p>
          <a:p>
            <a:pPr>
              <a:lnSpc>
                <a:spcPct val="150000"/>
              </a:lnSpc>
            </a:pPr>
            <a:r>
              <a:rPr lang="it-IT" sz="2000" i="1" dirty="0"/>
              <a:t>Perché 10 minuti per dare la risposta?</a:t>
            </a:r>
          </a:p>
          <a:p>
            <a:pPr>
              <a:lnSpc>
                <a:spcPct val="150000"/>
              </a:lnSpc>
            </a:pPr>
            <a:r>
              <a:rPr lang="it-IT" sz="2000" i="1" dirty="0"/>
              <a:t>Chi potrebbe rispondere ma non ha certezza ?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4211960" y="5462553"/>
            <a:ext cx="460851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4211960" y="5445225"/>
            <a:ext cx="46450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i="1" dirty="0"/>
              <a:t>L’incertezza di </a:t>
            </a:r>
            <a:r>
              <a:rPr lang="it-IT" sz="2000" b="1" i="1" dirty="0"/>
              <a:t>D</a:t>
            </a:r>
            <a:r>
              <a:rPr lang="it-IT" sz="2000" i="1" dirty="0"/>
              <a:t> aiuta </a:t>
            </a:r>
            <a:r>
              <a:rPr lang="it-IT" sz="2000" b="1" i="1" dirty="0"/>
              <a:t>C</a:t>
            </a:r>
            <a:r>
              <a:rPr lang="it-IT" sz="2000" i="1" dirty="0"/>
              <a:t> che dopo aver aspettato una sua eventuale risposta capisce di avere il cappello di colore diverso da </a:t>
            </a:r>
            <a:r>
              <a:rPr lang="it-IT" sz="2000" b="1" i="1" dirty="0"/>
              <a:t>B</a:t>
            </a:r>
            <a:r>
              <a:rPr lang="it-IT" sz="2000" i="1" dirty="0"/>
              <a:t>, cioè nero.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EDB2B60-9A24-4A98-1CC1-24E41D683E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92020"/>
            <a:ext cx="6336704" cy="650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754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 fontScale="90000"/>
          </a:bodyPr>
          <a:lstStyle/>
          <a:p>
            <a:r>
              <a:rPr lang="it-IT" sz="3200" dirty="0"/>
              <a:t>Un problema “vero” che si prende per la “</a:t>
            </a:r>
            <a:r>
              <a:rPr lang="it-IT" sz="3600" b="1" dirty="0"/>
              <a:t>testa</a:t>
            </a:r>
            <a:r>
              <a:rPr lang="it-IT" sz="3200" dirty="0"/>
              <a:t>”</a:t>
            </a:r>
          </a:p>
        </p:txBody>
      </p:sp>
      <p:pic>
        <p:nvPicPr>
          <p:cNvPr id="5" name="Immagine 4" descr="problem-solving-clipart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764704"/>
            <a:ext cx="2880000" cy="2440678"/>
          </a:xfrm>
          <a:prstGeom prst="rect">
            <a:avLst/>
          </a:prstGeom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251520" y="3459777"/>
            <a:ext cx="864096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Ci sono </a:t>
            </a:r>
            <a:r>
              <a:rPr kumimoji="0" lang="it-IT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18</a:t>
            </a:r>
            <a:r>
              <a:rPr kumimoji="0" lang="it-IT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monete d’oro, di queste </a:t>
            </a:r>
            <a:r>
              <a:rPr kumimoji="0" lang="it-IT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it-IT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è falsa ed è più leggera delle altre che hanno lo stesso peso.</a:t>
            </a:r>
          </a:p>
        </p:txBody>
      </p:sp>
      <p:sp>
        <p:nvSpPr>
          <p:cNvPr id="7" name="Rettangolo 6"/>
          <p:cNvSpPr/>
          <p:nvPr/>
        </p:nvSpPr>
        <p:spPr>
          <a:xfrm>
            <a:off x="3851920" y="4797152"/>
            <a:ext cx="5004048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Sai individuarla usando una normale bilancia a due piatti con </a:t>
            </a:r>
            <a:r>
              <a:rPr kumimoji="0" lang="it-IT" sz="24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solo</a:t>
            </a:r>
            <a:r>
              <a:rPr kumimoji="0" lang="it-IT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3 </a:t>
            </a:r>
            <a:r>
              <a:rPr kumimoji="0" lang="it-IT" sz="24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pesate</a:t>
            </a:r>
            <a:r>
              <a:rPr kumimoji="0" lang="it-IT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?</a:t>
            </a:r>
            <a:endParaRPr kumimoji="0" lang="it-IT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magine 8" descr="maxresdefaul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509120"/>
            <a:ext cx="3135299" cy="203460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0"/>
            <a:ext cx="91440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…per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la 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testa </a:t>
            </a:r>
            <a:r>
              <a:rPr kumimoji="0" lang="it-IT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perché si parte</a:t>
            </a:r>
            <a:r>
              <a:rPr kumimoji="0" lang="it-IT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dal dato iniziale che è il numero di monete </a:t>
            </a:r>
            <a:r>
              <a:rPr kumimoji="0" lang="it-IT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18</a:t>
            </a:r>
            <a:r>
              <a:rPr kumimoji="0" lang="it-IT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Ovale 4"/>
          <p:cNvSpPr/>
          <p:nvPr/>
        </p:nvSpPr>
        <p:spPr>
          <a:xfrm>
            <a:off x="1475656" y="1628800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vale 5"/>
          <p:cNvSpPr/>
          <p:nvPr/>
        </p:nvSpPr>
        <p:spPr>
          <a:xfrm>
            <a:off x="1835696" y="1628800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vale 6"/>
          <p:cNvSpPr/>
          <p:nvPr/>
        </p:nvSpPr>
        <p:spPr>
          <a:xfrm>
            <a:off x="2195736" y="1628800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vale 7"/>
          <p:cNvSpPr/>
          <p:nvPr/>
        </p:nvSpPr>
        <p:spPr>
          <a:xfrm>
            <a:off x="2771800" y="3933056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e 8"/>
          <p:cNvSpPr/>
          <p:nvPr/>
        </p:nvSpPr>
        <p:spPr>
          <a:xfrm>
            <a:off x="2555776" y="1628800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e 9"/>
          <p:cNvSpPr/>
          <p:nvPr/>
        </p:nvSpPr>
        <p:spPr>
          <a:xfrm>
            <a:off x="2915816" y="1628800"/>
            <a:ext cx="288032" cy="288032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vale 10"/>
          <p:cNvSpPr/>
          <p:nvPr/>
        </p:nvSpPr>
        <p:spPr>
          <a:xfrm>
            <a:off x="3275856" y="1628800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e 11"/>
          <p:cNvSpPr/>
          <p:nvPr/>
        </p:nvSpPr>
        <p:spPr>
          <a:xfrm>
            <a:off x="5004048" y="1628800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vale 12"/>
          <p:cNvSpPr/>
          <p:nvPr/>
        </p:nvSpPr>
        <p:spPr>
          <a:xfrm>
            <a:off x="5364088" y="1628800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Ovale 13"/>
          <p:cNvSpPr/>
          <p:nvPr/>
        </p:nvSpPr>
        <p:spPr>
          <a:xfrm>
            <a:off x="5724128" y="1628800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79512" y="1556792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lang="it-IT" i="1" baseline="30000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lang="it-IT" i="1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 pesata </a:t>
            </a:r>
            <a:endParaRPr lang="it-IT" dirty="0"/>
          </a:p>
        </p:txBody>
      </p:sp>
      <p:sp>
        <p:nvSpPr>
          <p:cNvPr id="16" name="Ovale 15"/>
          <p:cNvSpPr/>
          <p:nvPr/>
        </p:nvSpPr>
        <p:spPr>
          <a:xfrm>
            <a:off x="3491880" y="3933056"/>
            <a:ext cx="288032" cy="288032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179512" y="2708920"/>
            <a:ext cx="1218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it-IT" i="1" baseline="30000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lang="it-IT" i="1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 pesata </a:t>
            </a:r>
            <a:endParaRPr lang="it-IT" dirty="0"/>
          </a:p>
        </p:txBody>
      </p:sp>
      <p:sp>
        <p:nvSpPr>
          <p:cNvPr id="18" name="Ovale 17"/>
          <p:cNvSpPr/>
          <p:nvPr/>
        </p:nvSpPr>
        <p:spPr>
          <a:xfrm>
            <a:off x="4283968" y="3933056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ccia in giù 21"/>
          <p:cNvSpPr/>
          <p:nvPr/>
        </p:nvSpPr>
        <p:spPr>
          <a:xfrm rot="10800000">
            <a:off x="2411760" y="2132856"/>
            <a:ext cx="288032" cy="216024"/>
          </a:xfrm>
          <a:prstGeom prst="downArrow">
            <a:avLst/>
          </a:prstGeom>
          <a:solidFill>
            <a:srgbClr val="0000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reccia in giù 22"/>
          <p:cNvSpPr/>
          <p:nvPr/>
        </p:nvSpPr>
        <p:spPr>
          <a:xfrm>
            <a:off x="4860032" y="2132856"/>
            <a:ext cx="288032" cy="216024"/>
          </a:xfrm>
          <a:prstGeom prst="downArrow">
            <a:avLst/>
          </a:prstGeom>
          <a:solidFill>
            <a:srgbClr val="0000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5" name="Connettore 1 24"/>
          <p:cNvCxnSpPr/>
          <p:nvPr/>
        </p:nvCxnSpPr>
        <p:spPr>
          <a:xfrm>
            <a:off x="3851920" y="2060848"/>
            <a:ext cx="2232248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/>
          <p:cNvCxnSpPr/>
          <p:nvPr/>
        </p:nvCxnSpPr>
        <p:spPr>
          <a:xfrm>
            <a:off x="1403648" y="2060848"/>
            <a:ext cx="2232248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ccia in giù 27"/>
          <p:cNvSpPr/>
          <p:nvPr/>
        </p:nvSpPr>
        <p:spPr>
          <a:xfrm rot="10800000">
            <a:off x="3491880" y="4365104"/>
            <a:ext cx="288032" cy="216024"/>
          </a:xfrm>
          <a:prstGeom prst="downArrow">
            <a:avLst/>
          </a:prstGeom>
          <a:solidFill>
            <a:srgbClr val="33CC3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Freccia in giù 28"/>
          <p:cNvSpPr/>
          <p:nvPr/>
        </p:nvSpPr>
        <p:spPr>
          <a:xfrm>
            <a:off x="2771800" y="4365104"/>
            <a:ext cx="288032" cy="216024"/>
          </a:xfrm>
          <a:prstGeom prst="downArrow">
            <a:avLst/>
          </a:prstGeom>
          <a:solidFill>
            <a:srgbClr val="0000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0" name="Connettore 1 29"/>
          <p:cNvCxnSpPr/>
          <p:nvPr/>
        </p:nvCxnSpPr>
        <p:spPr>
          <a:xfrm>
            <a:off x="3347864" y="4293096"/>
            <a:ext cx="576064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/>
          <p:nvPr/>
        </p:nvCxnSpPr>
        <p:spPr>
          <a:xfrm>
            <a:off x="2627784" y="4293096"/>
            <a:ext cx="576064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e 68"/>
          <p:cNvSpPr/>
          <p:nvPr/>
        </p:nvSpPr>
        <p:spPr>
          <a:xfrm>
            <a:off x="3923928" y="1628800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Ovale 69"/>
          <p:cNvSpPr/>
          <p:nvPr/>
        </p:nvSpPr>
        <p:spPr>
          <a:xfrm>
            <a:off x="4283968" y="1628800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Ovale 70"/>
          <p:cNvSpPr/>
          <p:nvPr/>
        </p:nvSpPr>
        <p:spPr>
          <a:xfrm>
            <a:off x="4644008" y="1628800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Ovale 76"/>
          <p:cNvSpPr/>
          <p:nvPr/>
        </p:nvSpPr>
        <p:spPr>
          <a:xfrm>
            <a:off x="7452320" y="1628800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Ovale 77"/>
          <p:cNvSpPr/>
          <p:nvPr/>
        </p:nvSpPr>
        <p:spPr>
          <a:xfrm>
            <a:off x="7812360" y="1628800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" name="Ovale 78"/>
          <p:cNvSpPr/>
          <p:nvPr/>
        </p:nvSpPr>
        <p:spPr>
          <a:xfrm>
            <a:off x="8172400" y="1628800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" name="Ovale 79"/>
          <p:cNvSpPr/>
          <p:nvPr/>
        </p:nvSpPr>
        <p:spPr>
          <a:xfrm>
            <a:off x="6372200" y="1628800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Ovale 80"/>
          <p:cNvSpPr/>
          <p:nvPr/>
        </p:nvSpPr>
        <p:spPr>
          <a:xfrm>
            <a:off x="6732240" y="1628800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" name="Ovale 81"/>
          <p:cNvSpPr/>
          <p:nvPr/>
        </p:nvSpPr>
        <p:spPr>
          <a:xfrm>
            <a:off x="7092280" y="1628800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3" name="Ovale 82"/>
          <p:cNvSpPr/>
          <p:nvPr/>
        </p:nvSpPr>
        <p:spPr>
          <a:xfrm>
            <a:off x="1475656" y="2780928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" name="Ovale 83"/>
          <p:cNvSpPr/>
          <p:nvPr/>
        </p:nvSpPr>
        <p:spPr>
          <a:xfrm>
            <a:off x="1835696" y="2780928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" name="Ovale 84"/>
          <p:cNvSpPr/>
          <p:nvPr/>
        </p:nvSpPr>
        <p:spPr>
          <a:xfrm>
            <a:off x="2195736" y="2780928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Ovale 85"/>
          <p:cNvSpPr/>
          <p:nvPr/>
        </p:nvSpPr>
        <p:spPr>
          <a:xfrm>
            <a:off x="2771800" y="2780928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" name="Ovale 86"/>
          <p:cNvSpPr/>
          <p:nvPr/>
        </p:nvSpPr>
        <p:spPr>
          <a:xfrm>
            <a:off x="3131840" y="2780928"/>
            <a:ext cx="288032" cy="288032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8" name="Ovale 87"/>
          <p:cNvSpPr/>
          <p:nvPr/>
        </p:nvSpPr>
        <p:spPr>
          <a:xfrm>
            <a:off x="3491880" y="2780928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9" name="Freccia in giù 88"/>
          <p:cNvSpPr/>
          <p:nvPr/>
        </p:nvSpPr>
        <p:spPr>
          <a:xfrm rot="10800000">
            <a:off x="3131840" y="3284984"/>
            <a:ext cx="288032" cy="216024"/>
          </a:xfrm>
          <a:prstGeom prst="downArrow">
            <a:avLst/>
          </a:prstGeom>
          <a:solidFill>
            <a:srgbClr val="0000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0" name="Connettore 1 89"/>
          <p:cNvCxnSpPr/>
          <p:nvPr/>
        </p:nvCxnSpPr>
        <p:spPr>
          <a:xfrm>
            <a:off x="1403648" y="3212976"/>
            <a:ext cx="1080120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Freccia in giù 91"/>
          <p:cNvSpPr/>
          <p:nvPr/>
        </p:nvSpPr>
        <p:spPr>
          <a:xfrm>
            <a:off x="1835696" y="3284984"/>
            <a:ext cx="288032" cy="216024"/>
          </a:xfrm>
          <a:prstGeom prst="downArrow">
            <a:avLst/>
          </a:prstGeom>
          <a:solidFill>
            <a:srgbClr val="0000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3" name="Connettore 1 92"/>
          <p:cNvCxnSpPr/>
          <p:nvPr/>
        </p:nvCxnSpPr>
        <p:spPr>
          <a:xfrm>
            <a:off x="2771800" y="3212976"/>
            <a:ext cx="1080120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ttangolo 94"/>
          <p:cNvSpPr/>
          <p:nvPr/>
        </p:nvSpPr>
        <p:spPr>
          <a:xfrm>
            <a:off x="179512" y="3861048"/>
            <a:ext cx="1218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lang="it-IT" i="1" baseline="30000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lang="it-IT" i="1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 pesata </a:t>
            </a:r>
            <a:endParaRPr lang="it-IT" dirty="0"/>
          </a:p>
        </p:txBody>
      </p:sp>
      <p:sp>
        <p:nvSpPr>
          <p:cNvPr id="108" name="Ovale 107"/>
          <p:cNvSpPr/>
          <p:nvPr/>
        </p:nvSpPr>
        <p:spPr>
          <a:xfrm>
            <a:off x="1475656" y="5301208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9" name="Ovale 108"/>
          <p:cNvSpPr/>
          <p:nvPr/>
        </p:nvSpPr>
        <p:spPr>
          <a:xfrm>
            <a:off x="1835696" y="5301208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0" name="Ovale 109"/>
          <p:cNvSpPr/>
          <p:nvPr/>
        </p:nvSpPr>
        <p:spPr>
          <a:xfrm>
            <a:off x="2195736" y="5301208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1" name="Ovale 110"/>
          <p:cNvSpPr/>
          <p:nvPr/>
        </p:nvSpPr>
        <p:spPr>
          <a:xfrm>
            <a:off x="2555776" y="5301208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" name="Ovale 111"/>
          <p:cNvSpPr/>
          <p:nvPr/>
        </p:nvSpPr>
        <p:spPr>
          <a:xfrm>
            <a:off x="7812360" y="5301208"/>
            <a:ext cx="288032" cy="288032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3" name="Ovale 112"/>
          <p:cNvSpPr/>
          <p:nvPr/>
        </p:nvSpPr>
        <p:spPr>
          <a:xfrm>
            <a:off x="3275856" y="5301208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4" name="Ovale 113"/>
          <p:cNvSpPr/>
          <p:nvPr/>
        </p:nvSpPr>
        <p:spPr>
          <a:xfrm>
            <a:off x="5004048" y="5301208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5" name="Ovale 114"/>
          <p:cNvSpPr/>
          <p:nvPr/>
        </p:nvSpPr>
        <p:spPr>
          <a:xfrm>
            <a:off x="5364088" y="5301208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6" name="Ovale 115"/>
          <p:cNvSpPr/>
          <p:nvPr/>
        </p:nvSpPr>
        <p:spPr>
          <a:xfrm>
            <a:off x="5724128" y="5301208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7" name="Rettangolo 116"/>
          <p:cNvSpPr/>
          <p:nvPr/>
        </p:nvSpPr>
        <p:spPr>
          <a:xfrm>
            <a:off x="179512" y="5229200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lang="it-IT" i="1" baseline="30000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lang="it-IT" i="1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 pesata </a:t>
            </a:r>
            <a:endParaRPr lang="it-IT" dirty="0"/>
          </a:p>
        </p:txBody>
      </p:sp>
      <p:cxnSp>
        <p:nvCxnSpPr>
          <p:cNvPr id="120" name="Connettore 1 119"/>
          <p:cNvCxnSpPr/>
          <p:nvPr/>
        </p:nvCxnSpPr>
        <p:spPr>
          <a:xfrm>
            <a:off x="3851920" y="5733256"/>
            <a:ext cx="2232248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ttore 1 120"/>
          <p:cNvCxnSpPr/>
          <p:nvPr/>
        </p:nvCxnSpPr>
        <p:spPr>
          <a:xfrm>
            <a:off x="1403648" y="5733256"/>
            <a:ext cx="2232248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Ovale 121"/>
          <p:cNvSpPr/>
          <p:nvPr/>
        </p:nvSpPr>
        <p:spPr>
          <a:xfrm>
            <a:off x="3923928" y="5301208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3" name="Ovale 122"/>
          <p:cNvSpPr/>
          <p:nvPr/>
        </p:nvSpPr>
        <p:spPr>
          <a:xfrm>
            <a:off x="4283968" y="5301208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4" name="Ovale 123"/>
          <p:cNvSpPr/>
          <p:nvPr/>
        </p:nvSpPr>
        <p:spPr>
          <a:xfrm>
            <a:off x="4644008" y="5301208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5" name="Ovale 124"/>
          <p:cNvSpPr/>
          <p:nvPr/>
        </p:nvSpPr>
        <p:spPr>
          <a:xfrm>
            <a:off x="7452320" y="5301208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6" name="Ovale 125"/>
          <p:cNvSpPr/>
          <p:nvPr/>
        </p:nvSpPr>
        <p:spPr>
          <a:xfrm>
            <a:off x="2915816" y="5301208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7" name="Ovale 126"/>
          <p:cNvSpPr/>
          <p:nvPr/>
        </p:nvSpPr>
        <p:spPr>
          <a:xfrm>
            <a:off x="8172400" y="5301208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8" name="Ovale 127"/>
          <p:cNvSpPr/>
          <p:nvPr/>
        </p:nvSpPr>
        <p:spPr>
          <a:xfrm>
            <a:off x="6372200" y="5301208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" name="Ovale 128"/>
          <p:cNvSpPr/>
          <p:nvPr/>
        </p:nvSpPr>
        <p:spPr>
          <a:xfrm>
            <a:off x="6732240" y="5301208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" name="Ovale 129"/>
          <p:cNvSpPr/>
          <p:nvPr/>
        </p:nvSpPr>
        <p:spPr>
          <a:xfrm>
            <a:off x="7092280" y="5301208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" name="Ovale 130"/>
          <p:cNvSpPr/>
          <p:nvPr/>
        </p:nvSpPr>
        <p:spPr>
          <a:xfrm>
            <a:off x="6372200" y="3933056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" name="Ovale 131"/>
          <p:cNvSpPr/>
          <p:nvPr/>
        </p:nvSpPr>
        <p:spPr>
          <a:xfrm>
            <a:off x="8172400" y="3933056"/>
            <a:ext cx="288032" cy="288032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" name="Ovale 132"/>
          <p:cNvSpPr/>
          <p:nvPr/>
        </p:nvSpPr>
        <p:spPr>
          <a:xfrm>
            <a:off x="7092280" y="3933056"/>
            <a:ext cx="288032" cy="288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6" name="Connettore 1 135"/>
          <p:cNvCxnSpPr/>
          <p:nvPr/>
        </p:nvCxnSpPr>
        <p:spPr>
          <a:xfrm>
            <a:off x="6948264" y="4293096"/>
            <a:ext cx="576064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ttore 1 136"/>
          <p:cNvCxnSpPr/>
          <p:nvPr/>
        </p:nvCxnSpPr>
        <p:spPr>
          <a:xfrm>
            <a:off x="6228184" y="4293096"/>
            <a:ext cx="576064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Rettangolo 137"/>
          <p:cNvSpPr/>
          <p:nvPr/>
        </p:nvSpPr>
        <p:spPr>
          <a:xfrm>
            <a:off x="5148064" y="3933056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se</a:t>
            </a:r>
            <a:endParaRPr lang="it-IT" dirty="0"/>
          </a:p>
        </p:txBody>
      </p:sp>
      <p:sp>
        <p:nvSpPr>
          <p:cNvPr id="139" name="Uguale 138"/>
          <p:cNvSpPr/>
          <p:nvPr/>
        </p:nvSpPr>
        <p:spPr>
          <a:xfrm>
            <a:off x="6372200" y="4293096"/>
            <a:ext cx="288032" cy="288032"/>
          </a:xfrm>
          <a:prstGeom prst="mathEqual">
            <a:avLst/>
          </a:prstGeom>
          <a:solidFill>
            <a:srgbClr val="0000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40" name="Uguale 139"/>
          <p:cNvSpPr/>
          <p:nvPr/>
        </p:nvSpPr>
        <p:spPr>
          <a:xfrm>
            <a:off x="7092280" y="4293096"/>
            <a:ext cx="288032" cy="288032"/>
          </a:xfrm>
          <a:prstGeom prst="mathEqual">
            <a:avLst/>
          </a:prstGeom>
          <a:solidFill>
            <a:srgbClr val="0000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41" name="Rettangolo 140"/>
          <p:cNvSpPr/>
          <p:nvPr/>
        </p:nvSpPr>
        <p:spPr>
          <a:xfrm>
            <a:off x="179512" y="4581128"/>
            <a:ext cx="107273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i="1" u="sng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2° caso:</a:t>
            </a:r>
            <a:endParaRPr lang="it-IT" b="1" u="sng" dirty="0"/>
          </a:p>
        </p:txBody>
      </p:sp>
      <p:sp>
        <p:nvSpPr>
          <p:cNvPr id="142" name="Uguale 141"/>
          <p:cNvSpPr/>
          <p:nvPr/>
        </p:nvSpPr>
        <p:spPr>
          <a:xfrm>
            <a:off x="2411760" y="5733256"/>
            <a:ext cx="288032" cy="288032"/>
          </a:xfrm>
          <a:prstGeom prst="mathEqual">
            <a:avLst/>
          </a:prstGeom>
          <a:solidFill>
            <a:srgbClr val="0000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43" name="Uguale 142"/>
          <p:cNvSpPr/>
          <p:nvPr/>
        </p:nvSpPr>
        <p:spPr>
          <a:xfrm>
            <a:off x="4860032" y="5733256"/>
            <a:ext cx="288032" cy="288032"/>
          </a:xfrm>
          <a:prstGeom prst="mathEqual">
            <a:avLst/>
          </a:prstGeom>
          <a:solidFill>
            <a:srgbClr val="0000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44" name="Rettangolo 143"/>
          <p:cNvSpPr/>
          <p:nvPr/>
        </p:nvSpPr>
        <p:spPr>
          <a:xfrm>
            <a:off x="6804248" y="6093296"/>
            <a:ext cx="13308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i="1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it-IT" i="1" baseline="30000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lang="it-IT" i="1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 pesata</a:t>
            </a:r>
          </a:p>
          <a:p>
            <a:pPr algn="ctr"/>
            <a:r>
              <a:rPr lang="it-IT" sz="1400" i="1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(vedi 1° caso) </a:t>
            </a:r>
            <a:endParaRPr lang="it-IT" sz="1400" dirty="0"/>
          </a:p>
        </p:txBody>
      </p:sp>
      <p:sp>
        <p:nvSpPr>
          <p:cNvPr id="145" name="Freccia in giù 144"/>
          <p:cNvSpPr/>
          <p:nvPr/>
        </p:nvSpPr>
        <p:spPr>
          <a:xfrm>
            <a:off x="7308304" y="5805264"/>
            <a:ext cx="288032" cy="216024"/>
          </a:xfrm>
          <a:prstGeom prst="downArrow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6" name="Rettangolo 145"/>
          <p:cNvSpPr/>
          <p:nvPr/>
        </p:nvSpPr>
        <p:spPr>
          <a:xfrm>
            <a:off x="179512" y="548680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i="1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Considero </a:t>
            </a:r>
            <a:r>
              <a:rPr lang="it-IT" b="1" i="1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lang="it-IT" i="1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 gruppi da </a:t>
            </a:r>
            <a:r>
              <a:rPr lang="it-IT" b="1" i="1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6</a:t>
            </a:r>
            <a:r>
              <a:rPr lang="it-IT" i="1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 monete ciascuno e procedo con le pesate. (2 casi possibili)</a:t>
            </a:r>
          </a:p>
          <a:p>
            <a:pPr>
              <a:lnSpc>
                <a:spcPct val="150000"/>
              </a:lnSpc>
            </a:pPr>
            <a:r>
              <a:rPr lang="it-IT" b="1" i="1" u="sng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1° caso:</a:t>
            </a:r>
            <a:endParaRPr lang="it-IT" b="1" u="sng" dirty="0"/>
          </a:p>
        </p:txBody>
      </p:sp>
      <p:sp>
        <p:nvSpPr>
          <p:cNvPr id="147" name="Freccia in giù 146"/>
          <p:cNvSpPr/>
          <p:nvPr/>
        </p:nvSpPr>
        <p:spPr>
          <a:xfrm rot="10800000">
            <a:off x="8172400" y="4365104"/>
            <a:ext cx="288032" cy="216024"/>
          </a:xfrm>
          <a:prstGeom prst="downArrow">
            <a:avLst/>
          </a:prstGeom>
          <a:solidFill>
            <a:srgbClr val="33CC3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15" grpId="1"/>
      <p:bldP spid="16" grpId="0" animBg="1"/>
      <p:bldP spid="17" grpId="0"/>
      <p:bldP spid="18" grpId="0" animBg="1"/>
      <p:bldP spid="22" grpId="0" animBg="1"/>
      <p:bldP spid="22" grpId="1" animBg="1"/>
      <p:bldP spid="23" grpId="0" animBg="1"/>
      <p:bldP spid="23" grpId="1" animBg="1"/>
      <p:bldP spid="28" grpId="0" animBg="1"/>
      <p:bldP spid="29" grpId="0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2" grpId="0" animBg="1"/>
      <p:bldP spid="95" grpId="0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8" grpId="0"/>
      <p:bldP spid="139" grpId="0" animBg="1"/>
      <p:bldP spid="140" grpId="0" animBg="1"/>
      <p:bldP spid="141" grpId="0"/>
      <p:bldP spid="142" grpId="0" animBg="1"/>
      <p:bldP spid="143" grpId="0" animBg="1"/>
      <p:bldP spid="144" grpId="0"/>
      <p:bldP spid="145" grpId="0" animBg="1"/>
      <p:bldP spid="146" grpId="0"/>
      <p:bldP spid="1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9D7C5E-4CF3-D679-F6B0-D23A346DB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193656"/>
            <a:ext cx="7992888" cy="571047"/>
          </a:xfrm>
        </p:spPr>
        <p:txBody>
          <a:bodyPr/>
          <a:lstStyle/>
          <a:p>
            <a:r>
              <a:rPr lang="it-IT" sz="1600" dirty="0">
                <a:highlight>
                  <a:srgbClr val="00FFFF"/>
                </a:highlight>
              </a:rPr>
              <a:t>DIDATTICA DEL GIOCO O GIOCO DELLA DIDATTICA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562F506-835E-0571-7862-D8557A994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520" y="2098205"/>
            <a:ext cx="8518714" cy="4623271"/>
          </a:xfrm>
        </p:spPr>
        <p:txBody>
          <a:bodyPr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it-IT" sz="2000" kern="1200" dirty="0">
                <a:ln w="9525" cap="flat" cmpd="sng" algn="ctr">
                  <a:solidFill>
                    <a:srgbClr val="C00000"/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63500" dist="50800" dir="18900000" sx="0" sy="0">
                    <a:srgbClr val="000000">
                      <a:alpha val="50000"/>
                    </a:srgbClr>
                  </a:outerShdw>
                </a:effectLst>
                <a:highlight>
                  <a:srgbClr val="FFFF00"/>
                </a:highligh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 gioco può essere usato nell’insegnamento  di tutte le discipline (soprattutto nella scuola primaria) in una funzione che potremmo definire “tattica”: permette di motivare i bambini, sdrammatizzare le situazioni di insegnamento e divertirsi mentre si impara.</a:t>
            </a:r>
            <a:endParaRPr lang="it-IT" sz="2000" dirty="0">
              <a:solidFill>
                <a:schemeClr val="tx1"/>
              </a:solidFill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it-IT" sz="2000" kern="1200" dirty="0">
                <a:ln w="9525" cap="flat" cmpd="sng" algn="ctr">
                  <a:solidFill>
                    <a:srgbClr val="C00000"/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63500" dist="50800" dir="18900000" sx="0" sy="0">
                    <a:srgbClr val="000000">
                      <a:alpha val="50000"/>
                    </a:srgbClr>
                  </a:outerShdw>
                </a:effectLst>
                <a:highlight>
                  <a:srgbClr val="FFFF00"/>
                </a:highligh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Quando un alunno risolve un problema o un gioco diventa un protagonista in quanto inventore e scopritore delle soluzioni, questo suo non essere più soggetto passivo influisce positivamente sulla sua attenzione, sulla qualità dell’apprendimento e</a:t>
            </a:r>
            <a:r>
              <a:rPr lang="it-IT" sz="20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2000" kern="1200" dirty="0">
                <a:ln w="9525" cap="flat" cmpd="sng" algn="ctr">
                  <a:solidFill>
                    <a:srgbClr val="C00000"/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63500" dist="50800" dir="18900000" sx="0" sy="0">
                    <a:srgbClr val="000000">
                      <a:alpha val="50000"/>
                    </a:srgbClr>
                  </a:outerShdw>
                </a:effectLst>
                <a:highlight>
                  <a:srgbClr val="FFFF00"/>
                </a:highligh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sulla sua motivazione</a:t>
            </a:r>
            <a:endParaRPr lang="it-IT" sz="2000" dirty="0">
              <a:solidFill>
                <a:schemeClr val="tx1"/>
              </a:solidFill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600" dirty="0">
                <a:solidFill>
                  <a:srgbClr val="FF0000"/>
                </a:solidFill>
                <a:highlight>
                  <a:srgbClr val="00FFFF"/>
                </a:highlight>
              </a:rPr>
              <a:t>                       </a:t>
            </a:r>
          </a:p>
          <a:p>
            <a:r>
              <a:rPr lang="it-IT" sz="1600" dirty="0">
                <a:solidFill>
                  <a:srgbClr val="FF0000"/>
                </a:solidFill>
              </a:rPr>
              <a:t>                                                         </a:t>
            </a:r>
            <a:r>
              <a:rPr lang="it-IT" sz="1600" dirty="0">
                <a:solidFill>
                  <a:srgbClr val="FF0000"/>
                </a:solidFill>
                <a:highlight>
                  <a:srgbClr val="00FFFF"/>
                </a:highlight>
              </a:rPr>
              <a:t>(PRO E CONTRO)</a:t>
            </a:r>
          </a:p>
          <a:p>
            <a:endParaRPr lang="it-IT" sz="1600" dirty="0">
              <a:solidFill>
                <a:srgbClr val="FF0000"/>
              </a:solidFill>
              <a:highlight>
                <a:srgbClr val="00FFFF"/>
              </a:highlight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CCE20FE-A719-E99B-9C2D-F56C128AC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33" y="5536583"/>
            <a:ext cx="1333500" cy="112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FDD10F3-E148-85A0-AB37-E8299237F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725655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C61E441-B7F9-5C9B-3F99-918CB8EB3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763" y="693678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E222225-499C-2D7A-7112-4152FB1DB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725655"/>
            <a:ext cx="1719064" cy="128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6432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galline-e-gallo-508079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4797152"/>
            <a:ext cx="2386223" cy="65713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755576" y="461666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dirty="0"/>
              <a:t>Tre compagni vogliono dividere queste bottiglie in modo che ciascuno riceva lo stesso numero di bottiglie e la stessa quantità di succo alla pesca (senza travasi). </a:t>
            </a:r>
            <a:r>
              <a:rPr lang="it-IT" i="1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4" name="Immagine 23" descr="2c97507c2a60e28dd0aa1d9c0447d4a6--walt-disne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7020272" y="2852936"/>
            <a:ext cx="1296144" cy="1728192"/>
          </a:xfrm>
          <a:prstGeom prst="rect">
            <a:avLst/>
          </a:prstGeom>
        </p:spPr>
      </p:pic>
      <p:pic>
        <p:nvPicPr>
          <p:cNvPr id="25" name="Immagine 24" descr="[SchedaProdottoZoom@2x]Prod_2202__adesivo-murale-bambino-stickers-Contadino.png.aspx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755576" y="2780928"/>
            <a:ext cx="1152248" cy="18000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62F70CC-E609-D503-0191-85B2E54B50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268" y="2587942"/>
            <a:ext cx="3715955" cy="22092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B048147-F010-BDBB-ECF5-A6BC4485752D}"/>
              </a:ext>
            </a:extLst>
          </p:cNvPr>
          <p:cNvSpPr txBox="1"/>
          <p:nvPr/>
        </p:nvSpPr>
        <p:spPr>
          <a:xfrm>
            <a:off x="827584" y="5805264"/>
            <a:ext cx="47160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….2 amici prenderanno 3l, 1/2l  e 3 bottiglie vuote a testa.  Al terzo toccherà 1l, 5 bottiglie da 1/2l e 1 </a:t>
            </a:r>
            <a:r>
              <a:rPr lang="it-IT" sz="1800" dirty="0" err="1"/>
              <a:t>battiglia</a:t>
            </a:r>
            <a:r>
              <a:rPr lang="it-IT" sz="1800" dirty="0"/>
              <a:t> vuota. </a:t>
            </a:r>
            <a:endParaRPr lang="it-IT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3BF4826C-69FA-0223-6FAC-FFE875391A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9721"/>
            <a:ext cx="3744416" cy="4992555"/>
          </a:xfr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95AE8703-789A-632B-065E-A85937B6C6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1268759"/>
            <a:ext cx="3855938" cy="5141251"/>
          </a:xfrm>
        </p:spPr>
      </p:pic>
    </p:spTree>
    <p:extLst>
      <p:ext uri="{BB962C8B-B14F-4D97-AF65-F5344CB8AC3E}">
        <p14:creationId xmlns:p14="http://schemas.microsoft.com/office/powerpoint/2010/main" val="2119121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 err="1"/>
              <a:t>…un</a:t>
            </a:r>
            <a:r>
              <a:rPr lang="it-IT" sz="2800" b="1" dirty="0"/>
              <a:t> problema che non esiste</a:t>
            </a:r>
          </a:p>
        </p:txBody>
      </p:sp>
      <p:sp>
        <p:nvSpPr>
          <p:cNvPr id="4" name="Rettangolo 3"/>
          <p:cNvSpPr/>
          <p:nvPr/>
        </p:nvSpPr>
        <p:spPr>
          <a:xfrm>
            <a:off x="323528" y="2451524"/>
            <a:ext cx="864096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it-IT" sz="3600" i="1" dirty="0"/>
              <a:t>Fino a che punto un cane si può inoltrare in un bosco?</a:t>
            </a:r>
          </a:p>
        </p:txBody>
      </p:sp>
      <p:sp>
        <p:nvSpPr>
          <p:cNvPr id="5" name="Rettangolo 4"/>
          <p:cNvSpPr>
            <a:spLocks noChangeAspect="1"/>
          </p:cNvSpPr>
          <p:nvPr/>
        </p:nvSpPr>
        <p:spPr>
          <a:xfrm>
            <a:off x="3779912" y="799260"/>
            <a:ext cx="1511968" cy="1511968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3959832" y="1273380"/>
            <a:ext cx="8640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8" name="Immagine 7" descr="canebosco_ap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3933056"/>
            <a:ext cx="6840760" cy="27907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6028ED-BE46-8FA8-9789-1B13876EF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8" y="382384"/>
            <a:ext cx="7633742" cy="1714499"/>
          </a:xfrm>
        </p:spPr>
        <p:txBody>
          <a:bodyPr>
            <a:normAutofit fontScale="90000"/>
          </a:bodyPr>
          <a:lstStyle/>
          <a:p>
            <a:r>
              <a:rPr lang="it-IT" sz="2700" dirty="0">
                <a:effectLst/>
                <a:highlight>
                  <a:srgbClr val="FF00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CONCLUDENDO:</a:t>
            </a:r>
            <a:br>
              <a:rPr lang="it-IT" sz="2700" dirty="0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it-IT" sz="2700" dirty="0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700" dirty="0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matematica alla fine è come uno sport, alla portata di tutti! Basta allenarsi: più ti alleni, più studi, più ti diverti! </a:t>
            </a:r>
            <a:b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85B9C91-D11B-2227-CC96-7953FC64AF15}"/>
              </a:ext>
            </a:extLst>
          </p:cNvPr>
          <p:cNvSpPr txBox="1"/>
          <p:nvPr/>
        </p:nvSpPr>
        <p:spPr>
          <a:xfrm>
            <a:off x="2175173" y="3055268"/>
            <a:ext cx="532859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kern="1200" cap="small" dirty="0">
                <a:ln w="9525" cap="flat" cmpd="sng" algn="ctr">
                  <a:solidFill>
                    <a:srgbClr val="7030A0"/>
                  </a:solidFill>
                  <a:prstDash val="solid"/>
                  <a:round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latin typeface="Verdana Pro Semibold" panose="020B0704030504040204" pitchFamily="34" charset="0"/>
                <a:ea typeface="+mn-ea"/>
                <a:cs typeface="+mn-cs"/>
              </a:rPr>
              <a:t>Già circa 2400 anni fa Platone sosteneva: “nessuna disciplina imposta a forza può rimanere durevole nell’anima. </a:t>
            </a:r>
            <a:endParaRPr lang="it-IT" sz="24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2400" b="1" kern="1200" cap="small" dirty="0">
                <a:ln w="9525" cap="flat" cmpd="sng" algn="ctr">
                  <a:solidFill>
                    <a:srgbClr val="7030A0"/>
                  </a:solidFill>
                  <a:prstDash val="solid"/>
                  <a:round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latin typeface="Verdana Pro Semibold" panose="020B0704030504040204" pitchFamily="34" charset="0"/>
                <a:ea typeface="+mn-ea"/>
                <a:cs typeface="+mn-cs"/>
              </a:rPr>
              <a:t>Quindi, non educare i fanciulli nelle varie discipline</a:t>
            </a:r>
            <a:endParaRPr lang="it-IT" sz="24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2400" b="1" kern="1200" cap="small" dirty="0">
                <a:ln w="9525" cap="flat" cmpd="sng" algn="ctr">
                  <a:solidFill>
                    <a:srgbClr val="7030A0"/>
                  </a:solidFill>
                  <a:prstDash val="solid"/>
                  <a:round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latin typeface="Verdana Pro Semibold" panose="020B0704030504040204" pitchFamily="34" charset="0"/>
                <a:ea typeface="+mn-ea"/>
                <a:cs typeface="+mn-cs"/>
              </a:rPr>
              <a:t> ricorrendo alla forza, ma come per gioco”.</a:t>
            </a:r>
            <a:endParaRPr lang="it-IT" sz="24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3742F1D-8FFF-E14A-50AE-7F53317EA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724703"/>
            <a:ext cx="1515126" cy="149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2CE2559-C9E8-2254-F9AF-512CCCC4B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969083"/>
            <a:ext cx="15430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0633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51520" y="980728"/>
            <a:ext cx="86409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it-IT" sz="2800" dirty="0"/>
              <a:t> </a:t>
            </a:r>
            <a:endParaRPr lang="it-IT" sz="2800" i="1" dirty="0"/>
          </a:p>
        </p:txBody>
      </p:sp>
      <p:sp>
        <p:nvSpPr>
          <p:cNvPr id="3" name="Rettangolo 2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atin typeface="Arial" pitchFamily="34" charset="0"/>
                <a:cs typeface="Arial" pitchFamily="34" charset="0"/>
              </a:rPr>
              <a:t>…ancora??    ma non era finita?    Ah già!! </a:t>
            </a:r>
          </a:p>
        </p:txBody>
      </p:sp>
      <p:pic>
        <p:nvPicPr>
          <p:cNvPr id="13" name="Immagine 12" descr="index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6176" y="4644167"/>
            <a:ext cx="2705100" cy="1685925"/>
          </a:xfrm>
          <a:prstGeom prst="rect">
            <a:avLst/>
          </a:prstGeom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0" y="629302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it-IT" sz="2800" dirty="0"/>
              <a:t>      </a:t>
            </a:r>
            <a:r>
              <a:rPr lang="it-IT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Grazie per l’attenzione !!!   Gli alunni del </a:t>
            </a:r>
            <a:r>
              <a:rPr lang="it-IT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</a:t>
            </a:r>
            <a:endParaRPr lang="it-IT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261CDE6-9EA9-6C05-B43F-3EE9892EB9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99" y="1340768"/>
            <a:ext cx="2182974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1995B6F-4383-74CC-3D69-C4F4B766C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860" y="1242338"/>
            <a:ext cx="2252778" cy="265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779760B-21EC-C5AC-ABAE-F064CEA6E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17986"/>
            <a:ext cx="2882091" cy="235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F37347E-DADA-A86C-C19F-B16FF125137C}"/>
              </a:ext>
            </a:extLst>
          </p:cNvPr>
          <p:cNvSpPr txBox="1"/>
          <p:nvPr/>
        </p:nvSpPr>
        <p:spPr>
          <a:xfrm>
            <a:off x="1301452" y="4937143"/>
            <a:ext cx="4572000" cy="916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2400" i="1" dirty="0">
                <a:solidFill>
                  <a:srgbClr val="FF0000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it-IT" sz="2400" i="1" dirty="0">
                <a:solidFill>
                  <a:srgbClr val="FF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voi non sapete, noi invece sappiamo che significa!!!!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EE955D3C-79F2-BDD2-E664-A3D14C9D63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8186"/>
            <a:ext cx="4032446" cy="5799334"/>
          </a:xfr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1613AEF5-A10A-A21A-A5BB-44CEC02DE8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90286"/>
            <a:ext cx="3808201" cy="6161446"/>
          </a:xfrm>
        </p:spPr>
      </p:pic>
    </p:spTree>
    <p:extLst>
      <p:ext uri="{BB962C8B-B14F-4D97-AF65-F5344CB8AC3E}">
        <p14:creationId xmlns:p14="http://schemas.microsoft.com/office/powerpoint/2010/main" val="1566514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3F1F51E-BEF6-3CFE-3415-AEB78E91FA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41" y="332656"/>
            <a:ext cx="8352928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293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561D9C5-98FB-DF8C-6DD0-7B9539A66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4644"/>
            <a:ext cx="8496943" cy="637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473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8D4520E-BE03-CC50-B4C7-E09D10E813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8640"/>
            <a:ext cx="7848871" cy="588665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A3BA1FC-FFDC-63FA-ADC2-344EC950F38B}"/>
              </a:ext>
            </a:extLst>
          </p:cNvPr>
          <p:cNvSpPr txBox="1"/>
          <p:nvPr/>
        </p:nvSpPr>
        <p:spPr>
          <a:xfrm>
            <a:off x="1331640" y="6186085"/>
            <a:ext cx="64807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IL SERVIZIO FOTOGRAFICO SI RINGRAZIA LA SIG.RA ROSA AITO </a:t>
            </a:r>
          </a:p>
        </p:txBody>
      </p:sp>
    </p:spTree>
    <p:extLst>
      <p:ext uri="{BB962C8B-B14F-4D97-AF65-F5344CB8AC3E}">
        <p14:creationId xmlns:p14="http://schemas.microsoft.com/office/powerpoint/2010/main" val="3960781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23928" y="188640"/>
            <a:ext cx="5220072" cy="3384376"/>
          </a:xfrm>
        </p:spPr>
        <p:txBody>
          <a:bodyPr>
            <a:normAutofit fontScale="90000"/>
          </a:bodyPr>
          <a:lstStyle/>
          <a:p>
            <a:r>
              <a:rPr lang="it-IT" sz="3200" i="1" dirty="0"/>
              <a:t>…</a:t>
            </a:r>
            <a:r>
              <a:rPr lang="it-IT" sz="3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stufi di fare sempre la solita matematica,</a:t>
            </a:r>
            <a:br>
              <a:rPr lang="it-IT" sz="3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3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abbiamo cercato di fare una matematica «diversa» e affrontare problemi «ingannevoli» per non rimanere sempre…piccoli</a:t>
            </a:r>
          </a:p>
        </p:txBody>
      </p:sp>
      <p:pic>
        <p:nvPicPr>
          <p:cNvPr id="4" name="Immagine 3" descr="scuola-noios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3600000" cy="2613913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magine 5" descr="problem_solv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429000"/>
            <a:ext cx="3600000" cy="2594118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3923928" y="3429000"/>
            <a:ext cx="5036096" cy="2838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…dalla</a:t>
            </a:r>
            <a:r>
              <a:rPr kumimoji="0" lang="it-IT" sz="36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scuola alla vita</a:t>
            </a:r>
            <a:br>
              <a:rPr kumimoji="0" lang="it-IT" sz="36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it-IT" sz="36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…o</a:t>
            </a:r>
            <a:r>
              <a:rPr kumimoji="0" lang="it-IT" sz="36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viceversa</a:t>
            </a:r>
            <a:endParaRPr kumimoji="0" lang="it-IT" sz="36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6DF13B-665D-5430-95E3-E320C02D6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382385"/>
            <a:ext cx="6768752" cy="1174407"/>
          </a:xfrm>
        </p:spPr>
        <p:txBody>
          <a:bodyPr/>
          <a:lstStyle/>
          <a:p>
            <a:r>
              <a:rPr lang="it-IT" sz="1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TABELLINE CON LA….</a:t>
            </a:r>
            <a:br>
              <a:rPr lang="it-IT" sz="1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it-IT" sz="1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CALCOLATRICE MANUALE </a:t>
            </a:r>
            <a:endParaRPr lang="it-IT" b="1" i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A10474-2514-77E3-E9A7-3F9E684C0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628800"/>
            <a:ext cx="7744916" cy="4968552"/>
          </a:xfrm>
        </p:spPr>
        <p:txBody>
          <a:bodyPr>
            <a:normAutofit fontScale="92500"/>
          </a:bodyPr>
          <a:lstStyle/>
          <a:p>
            <a:pPr fontAlgn="base">
              <a:lnSpc>
                <a:spcPts val="2100"/>
              </a:lnSpc>
              <a:spcAft>
                <a:spcPts val="1000"/>
              </a:spcAft>
            </a:pPr>
            <a:r>
              <a:rPr lang="it-IT" sz="1800" b="1" dirty="0">
                <a:solidFill>
                  <a:srgbClr val="05304B"/>
                </a:solidFill>
                <a:effectLst/>
                <a:highlight>
                  <a:srgbClr val="FFFFFF"/>
                </a:highlight>
                <a:latin typeface="Work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TABELLINE DEL 6,7,8 E 9 A PORTATA DI MANO</a:t>
            </a:r>
            <a:endParaRPr lang="it-IT" sz="1800" dirty="0"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tabelline del 2, 3, 4 e 5 sono più semplici da imparare, ma </a:t>
            </a: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del 6, del 7, dell’8 e del 9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presentano qualche difficoltà in più. 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Trucco per risolvere velocemente le moltiplicazioni di 6, 7, 8 e 9: 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 numerano (</a:t>
            </a:r>
            <a:r>
              <a:rPr lang="it-IT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all’inizio con la penna, in seguito con la…mente!!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it-IT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dita delle mani da 6 a 10: </a:t>
            </a: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mignoli 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sono i numeri 6, gli anulari i 7, i medi gli 8, gli indici i 9 </a:t>
            </a: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pollici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 10.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 es. x calcolare 8 x 7, 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 procede in questo modo: Colleghiamo le due dita delle mani che </a:t>
            </a: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corrispondono 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all’8 e al 7, cioè </a:t>
            </a: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medio e un anulare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Ora contiamo le dita che </a:t>
            </a: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it-IT" sz="18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stanno sotto</a:t>
            </a: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alle due dita in contatto (comprese le due dita in contatto): sono 5 dita in tutto e </a:t>
            </a:r>
            <a:r>
              <a:rPr lang="it-IT" sz="18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indicano le decine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cioè 50. Poi contiamo le dita che </a:t>
            </a: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it-IT" sz="1800" b="1" dirty="0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stanno sopra”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alle due che si toccano: sono 2 da una parte e 3 dall’altra.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 </a:t>
            </a:r>
            <a:r>
              <a:rPr lang="it-IT" sz="1800" b="1" u="sng" dirty="0">
                <a:solidFill>
                  <a:srgbClr val="0075B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moltiplichiamo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queste </a:t>
            </a:r>
            <a:r>
              <a:rPr lang="it-IT" sz="1800" b="1" dirty="0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indicano le unità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cioè 2 x 3 = 6. Infine, </a:t>
            </a:r>
            <a:r>
              <a:rPr lang="it-IT" sz="1800" b="1" u="sng" dirty="0">
                <a:solidFill>
                  <a:srgbClr val="0075B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sommiamo</a:t>
            </a: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le decine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le unità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troviamo il risultato della nostra tabellina: 50 + 6 = 56, è proprio il risultato di 8 x 7.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BA9FAA1-42D3-ACEA-96B4-DD2492F35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2784"/>
            <a:ext cx="2227580" cy="110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2941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95D0EAE-DAE3-1ACC-5645-1372A8A6CC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3559671" cy="5760640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307D99D-CBAD-B11B-5662-E1A907F13F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864" y="260648"/>
            <a:ext cx="4332616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37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8EF9C4-08E7-5241-016D-E9B54E489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ANCORA TABELLINE CON LE MANI  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02B3592-D8B6-8D9E-9A89-CEF2F2A0D6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1006"/>
            <a:ext cx="2160240" cy="1376338"/>
          </a:xfr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BC25A35-BC6E-E6D8-25EF-641BEECCB7E5}"/>
              </a:ext>
            </a:extLst>
          </p:cNvPr>
          <p:cNvSpPr txBox="1"/>
          <p:nvPr/>
        </p:nvSpPr>
        <p:spPr>
          <a:xfrm>
            <a:off x="938758" y="1874517"/>
            <a:ext cx="752167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 la tabellina del 9 esiste anche un altro metodo con le nostre mani.</a:t>
            </a:r>
            <a:endParaRPr lang="it-IT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questo caso </a:t>
            </a: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numeriamo </a:t>
            </a:r>
            <a:r>
              <a:rPr lang="it-IT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diversamente</a:t>
            </a: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 nostre dita da 1 a 10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il </a:t>
            </a:r>
            <a:r>
              <a:rPr lang="it-IT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mignolo della mano sinistra è 1,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mignolo della mano destra è 10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ecc.  </a:t>
            </a:r>
            <a:endParaRPr lang="it-IT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it-IT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Regola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it-IT" sz="1800" b="1" i="1" dirty="0">
                <a:solidFill>
                  <a:srgbClr val="548DD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destra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del dito “abbassato” si contano le </a:t>
            </a:r>
            <a:r>
              <a:rPr lang="it-IT" sz="1800" b="1" i="1" dirty="0">
                <a:solidFill>
                  <a:srgbClr val="548DD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unità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A </a:t>
            </a:r>
            <a:r>
              <a:rPr lang="it-IT" sz="1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sinistra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del dito abbassato si contano le </a:t>
            </a:r>
            <a:r>
              <a:rPr lang="it-IT" sz="1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decine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!!!</a:t>
            </a:r>
            <a:endParaRPr lang="it-IT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it-IT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 calcolare 9 x 5 basta </a:t>
            </a: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abbassare il dito numero 5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per </a:t>
            </a: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leggere sulla mano di sinistra le decine e sulla mano di destra le unità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A sinistra sono rimaste 4 dita alzate, a destra 5 dita, quindi </a:t>
            </a:r>
            <a:r>
              <a:rPr lang="it-IT" sz="1800" dirty="0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quattro decine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it-IT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cinque unità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45.</a:t>
            </a:r>
            <a:endParaRPr lang="it-IT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373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A96F98E1-73EA-56A2-6B82-480B9CFE6D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88" y="453780"/>
            <a:ext cx="3682188" cy="5451720"/>
          </a:xfrm>
        </p:spPr>
      </p:pic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E3D600B8-D3E4-4E4B-E89F-EFA54A58D3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-859400"/>
            <a:ext cx="3611979" cy="6265284"/>
          </a:xfrm>
        </p:spPr>
      </p:pic>
    </p:spTree>
    <p:extLst>
      <p:ext uri="{BB962C8B-B14F-4D97-AF65-F5344CB8AC3E}">
        <p14:creationId xmlns:p14="http://schemas.microsoft.com/office/powerpoint/2010/main" val="3536027480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1980</TotalTime>
  <Words>2155</Words>
  <Application>Microsoft Office PowerPoint</Application>
  <PresentationFormat>Presentazione su schermo (4:3)</PresentationFormat>
  <Paragraphs>217</Paragraphs>
  <Slides>48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48</vt:i4>
      </vt:variant>
    </vt:vector>
  </HeadingPairs>
  <TitlesOfParts>
    <vt:vector size="62" baseType="lpstr">
      <vt:lpstr>Arial</vt:lpstr>
      <vt:lpstr>Bahnschrift</vt:lpstr>
      <vt:lpstr>Berlin Sans FB</vt:lpstr>
      <vt:lpstr>Calibri</vt:lpstr>
      <vt:lpstr>Century Schoolbook</vt:lpstr>
      <vt:lpstr>Georgia Pro Black</vt:lpstr>
      <vt:lpstr>Gill Sans MT</vt:lpstr>
      <vt:lpstr>Goudy Stout</vt:lpstr>
      <vt:lpstr>Impact</vt:lpstr>
      <vt:lpstr>Sitka Banner Semibold</vt:lpstr>
      <vt:lpstr>Times New Roman</vt:lpstr>
      <vt:lpstr>Verdana Pro Semibold</vt:lpstr>
      <vt:lpstr>Work Sans</vt:lpstr>
      <vt:lpstr>Badge</vt:lpstr>
      <vt:lpstr> 10.2.2A-PON FSE 10.2.2°-FSEPON-CA-2024-403  Titolo Progetto:  Insieme per un successo formativo!  </vt:lpstr>
      <vt:lpstr>GRUPPO CLASSE:       3 A e 3 B</vt:lpstr>
      <vt:lpstr>FINALITA’ DEL PROGETTO   </vt:lpstr>
      <vt:lpstr>DIDATTICA DEL GIOCO O GIOCO DELLA DIDATTICA</vt:lpstr>
      <vt:lpstr>…stufi di fare sempre la solita matematica, abbiamo cercato di fare una matematica «diversa» e affrontare problemi «ingannevoli» per non rimanere sempre…piccoli</vt:lpstr>
      <vt:lpstr>TABELLINE CON LA….  CALCOLATRICE MANUALE </vt:lpstr>
      <vt:lpstr>Presentazione standard di PowerPoint</vt:lpstr>
      <vt:lpstr>ANCORA TABELLINE CON LE MANI  </vt:lpstr>
      <vt:lpstr>Presentazione standard di PowerPoint</vt:lpstr>
      <vt:lpstr>BASTA USARE CARTA E PENNA PER MOLTIPLICARE!!!!</vt:lpstr>
      <vt:lpstr>Presentazione standard di PowerPoint</vt:lpstr>
      <vt:lpstr>OPERAZIONI….GRATTA E VINCI   CHE MATEMATICA STRANA!!!!</vt:lpstr>
      <vt:lpstr>Presentazione standard di PowerPoint</vt:lpstr>
      <vt:lpstr>OPERAZIONI….GRATTA E VINCI   CHE MATEMATICA STRANA!!!!</vt:lpstr>
      <vt:lpstr>OPERAZIONI….GRATTA E VINCI   CHE MATEMATICA STRANA!!!!</vt:lpstr>
      <vt:lpstr>Presentazione standard di PowerPoint</vt:lpstr>
      <vt:lpstr>                                           Q U A D R A T I   M A G I C I</vt:lpstr>
      <vt:lpstr>Presentazione standard di PowerPoint</vt:lpstr>
      <vt:lpstr>QUANTI QUADRATI VEDI??  Un modo per sviluppare “l’occhio” della mente e vedere dove altri non vedono!!  Infatti la sfida è sia ottica che cerebrale, ma coinvolge anche abilità quali capacità di concentrazione e ragionamento.! </vt:lpstr>
      <vt:lpstr>Presentazione standard di PowerPoint</vt:lpstr>
      <vt:lpstr>COME CALCOLARE QUANTI  QUADRATI «VEDERE»  </vt:lpstr>
      <vt:lpstr>Presentazione standard di PowerPoint</vt:lpstr>
      <vt:lpstr>GIOCHIAMO CON IL SUDOKU</vt:lpstr>
      <vt:lpstr>Presentazione standard di PowerPoint</vt:lpstr>
      <vt:lpstr>                               ….adesso rilassiamoci con un po’ di magia    Pensa un numero  aggiungi il successivo  aggiungi 9  dividi per 2 togli il numero pensato- Udite Udite il risultato è 5!!!!   </vt:lpstr>
      <vt:lpstr>Presentazione standard di PowerPoint</vt:lpstr>
      <vt:lpstr>DAGLI OGGETTI REALI ALLE FIGURE GEOMETRICHE  (Attivita’ Laboratoriale) </vt:lpstr>
      <vt:lpstr>Presentazione standard di PowerPoint</vt:lpstr>
      <vt:lpstr>                      PROBLEMI E INDOVINELLI  …INGANNEVOLI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Un problema “vero” che si prende per la “testa”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CONCLUDENDO:  La matematica alla fine è come uno sport, alla portata di tutti! Basta allenarsi: più ti alleni, più studi, più ti diverti! 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10862 - FSE - Inclusione sociale e lotta al disagio CinemAscuola Modulo: Matematica e realtà</dc:title>
  <dc:creator>Max</dc:creator>
  <cp:lastModifiedBy>eugenio52.vicinanza@gmail.com</cp:lastModifiedBy>
  <cp:revision>161</cp:revision>
  <dcterms:created xsi:type="dcterms:W3CDTF">2018-05-11T17:43:56Z</dcterms:created>
  <dcterms:modified xsi:type="dcterms:W3CDTF">2024-06-01T10:58:24Z</dcterms:modified>
</cp:coreProperties>
</file>